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14" y="19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rgbClr val="43A8B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rgbClr val="43A8B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40089" y="2448559"/>
            <a:ext cx="3090545" cy="35553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rgbClr val="2DADB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363919" y="2408935"/>
            <a:ext cx="3206115" cy="35706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rgbClr val="2DADB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812" y="2"/>
            <a:ext cx="12176187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953767" y="1036319"/>
            <a:ext cx="7318248" cy="54315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rgbClr val="43A8B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812" y="2"/>
            <a:ext cx="12176187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843485" y="551256"/>
            <a:ext cx="1395730" cy="668020"/>
          </a:xfrm>
          <a:custGeom>
            <a:avLst/>
            <a:gdLst/>
            <a:ahLst/>
            <a:cxnLst/>
            <a:rect l="l" t="t" r="r" b="b"/>
            <a:pathLst>
              <a:path w="1395729" h="668019">
                <a:moveTo>
                  <a:pt x="0" y="0"/>
                </a:moveTo>
                <a:lnTo>
                  <a:pt x="1395520" y="0"/>
                </a:lnTo>
                <a:lnTo>
                  <a:pt x="1395520" y="667950"/>
                </a:lnTo>
                <a:lnTo>
                  <a:pt x="0" y="66795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942801" y="6354317"/>
            <a:ext cx="2296795" cy="504190"/>
          </a:xfrm>
          <a:custGeom>
            <a:avLst/>
            <a:gdLst/>
            <a:ahLst/>
            <a:cxnLst/>
            <a:rect l="l" t="t" r="r" b="b"/>
            <a:pathLst>
              <a:path w="2296795" h="504190">
                <a:moveTo>
                  <a:pt x="0" y="0"/>
                </a:moveTo>
                <a:lnTo>
                  <a:pt x="2296191" y="0"/>
                </a:lnTo>
                <a:lnTo>
                  <a:pt x="2296191" y="503681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4942801" y="6354317"/>
            <a:ext cx="0" cy="504190"/>
          </a:xfrm>
          <a:custGeom>
            <a:avLst/>
            <a:gdLst/>
            <a:ahLst/>
            <a:cxnLst/>
            <a:rect l="l" t="t" r="r" b="b"/>
            <a:pathLst>
              <a:path h="504190">
                <a:moveTo>
                  <a:pt x="0" y="503681"/>
                </a:moveTo>
                <a:lnTo>
                  <a:pt x="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812" y="2"/>
            <a:ext cx="12176187" cy="6857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3499" y="276351"/>
            <a:ext cx="11445001" cy="406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rgbClr val="43A8B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jp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26" Type="http://schemas.openxmlformats.org/officeDocument/2006/relationships/image" Target="../media/image38.pn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image" Target="../media/image37.pn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29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24" Type="http://schemas.openxmlformats.org/officeDocument/2006/relationships/image" Target="../media/image36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28" Type="http://schemas.openxmlformats.org/officeDocument/2006/relationships/image" Target="../media/image40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Relationship Id="rId27" Type="http://schemas.openxmlformats.org/officeDocument/2006/relationships/image" Target="../media/image3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40.png"/><Relationship Id="rId4" Type="http://schemas.openxmlformats.org/officeDocument/2006/relationships/image" Target="../media/image5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13.png"/><Relationship Id="rId4" Type="http://schemas.openxmlformats.org/officeDocument/2006/relationships/image" Target="../media/image57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1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40.png"/><Relationship Id="rId4" Type="http://schemas.openxmlformats.org/officeDocument/2006/relationships/image" Target="../media/image6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3" Type="http://schemas.openxmlformats.org/officeDocument/2006/relationships/image" Target="../media/image72.jp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17" Type="http://schemas.openxmlformats.org/officeDocument/2006/relationships/image" Target="../media/image13.png"/><Relationship Id="rId2" Type="http://schemas.openxmlformats.org/officeDocument/2006/relationships/image" Target="../media/image71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5" Type="http://schemas.openxmlformats.org/officeDocument/2006/relationships/image" Target="../media/image84.png"/><Relationship Id="rId10" Type="http://schemas.openxmlformats.org/officeDocument/2006/relationships/image" Target="../media/image79.png"/><Relationship Id="rId4" Type="http://schemas.openxmlformats.org/officeDocument/2006/relationships/image" Target="../media/image73.jpg"/><Relationship Id="rId9" Type="http://schemas.openxmlformats.org/officeDocument/2006/relationships/image" Target="../media/image78.png"/><Relationship Id="rId14" Type="http://schemas.openxmlformats.org/officeDocument/2006/relationships/image" Target="../media/image8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6.jpg"/><Relationship Id="rId7" Type="http://schemas.openxmlformats.org/officeDocument/2006/relationships/image" Target="../media/image40.pn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7" Type="http://schemas.openxmlformats.org/officeDocument/2006/relationships/image" Target="../media/image13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92.png"/><Relationship Id="rId4" Type="http://schemas.openxmlformats.org/officeDocument/2006/relationships/image" Target="../media/image86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6.jpg"/><Relationship Id="rId7" Type="http://schemas.openxmlformats.org/officeDocument/2006/relationships/image" Target="../media/image40.pn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97.png"/><Relationship Id="rId7" Type="http://schemas.openxmlformats.org/officeDocument/2006/relationships/image" Target="../media/image100.jp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5.jpg"/><Relationship Id="rId5" Type="http://schemas.openxmlformats.org/officeDocument/2006/relationships/image" Target="../media/image99.png"/><Relationship Id="rId4" Type="http://schemas.openxmlformats.org/officeDocument/2006/relationships/image" Target="../media/image98.png"/><Relationship Id="rId9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7" Type="http://schemas.openxmlformats.org/officeDocument/2006/relationships/image" Target="../media/image13.pn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102.png"/><Relationship Id="rId4" Type="http://schemas.openxmlformats.org/officeDocument/2006/relationships/image" Target="../media/image101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4.png"/><Relationship Id="rId3" Type="http://schemas.openxmlformats.org/officeDocument/2006/relationships/image" Target="../media/image104.jpg"/><Relationship Id="rId7" Type="http://schemas.openxmlformats.org/officeDocument/2006/relationships/image" Target="../media/image108.png"/><Relationship Id="rId12" Type="http://schemas.openxmlformats.org/officeDocument/2006/relationships/image" Target="../media/image113.jp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7.jpg"/><Relationship Id="rId11" Type="http://schemas.openxmlformats.org/officeDocument/2006/relationships/image" Target="../media/image112.png"/><Relationship Id="rId5" Type="http://schemas.openxmlformats.org/officeDocument/2006/relationships/image" Target="../media/image106.jpg"/><Relationship Id="rId15" Type="http://schemas.openxmlformats.org/officeDocument/2006/relationships/image" Target="../media/image13.png"/><Relationship Id="rId10" Type="http://schemas.openxmlformats.org/officeDocument/2006/relationships/image" Target="../media/image111.jpg"/><Relationship Id="rId4" Type="http://schemas.openxmlformats.org/officeDocument/2006/relationships/image" Target="../media/image105.png"/><Relationship Id="rId9" Type="http://schemas.openxmlformats.org/officeDocument/2006/relationships/image" Target="../media/image110.jpg"/><Relationship Id="rId1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40.png"/><Relationship Id="rId4" Type="http://schemas.openxmlformats.org/officeDocument/2006/relationships/image" Target="../media/image1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40.png"/><Relationship Id="rId4" Type="http://schemas.openxmlformats.org/officeDocument/2006/relationships/image" Target="../media/image1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hyperlink" Target="http://www.tauholdingssa.co.za/" TargetMode="External"/><Relationship Id="rId4" Type="http://schemas.openxmlformats.org/officeDocument/2006/relationships/hyperlink" Target="mailto:mo@tauholdingssa.co.z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0831" y="2112264"/>
            <a:ext cx="9345168" cy="569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96823" y="1703832"/>
            <a:ext cx="6236208" cy="14752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14544" y="289559"/>
            <a:ext cx="4416552" cy="9784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1104" y="1380744"/>
            <a:ext cx="8442960" cy="11887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0895" y="1322832"/>
            <a:ext cx="5815584" cy="7498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48617" y="1415534"/>
            <a:ext cx="5945505" cy="147510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r>
              <a:rPr sz="2400" b="1" spc="-5" dirty="0">
                <a:solidFill>
                  <a:srgbClr val="1F6E69"/>
                </a:solidFill>
                <a:latin typeface="Century Gothic"/>
                <a:cs typeface="Century Gothic"/>
              </a:rPr>
              <a:t>Logistics Tracking and</a:t>
            </a:r>
            <a:r>
              <a:rPr sz="2400" b="1" spc="5" dirty="0">
                <a:solidFill>
                  <a:srgbClr val="1F6E69"/>
                </a:solidFill>
                <a:latin typeface="Century Gothic"/>
                <a:cs typeface="Century Gothic"/>
              </a:rPr>
              <a:t> </a:t>
            </a:r>
            <a:r>
              <a:rPr sz="2400" b="1" spc="-5" dirty="0">
                <a:solidFill>
                  <a:srgbClr val="1F6E69"/>
                </a:solidFill>
                <a:latin typeface="Century Gothic"/>
                <a:cs typeface="Century Gothic"/>
              </a:rPr>
              <a:t>Management</a:t>
            </a:r>
            <a:endParaRPr sz="2400">
              <a:latin typeface="Century Gothic"/>
              <a:cs typeface="Century Gothic"/>
            </a:endParaRPr>
          </a:p>
          <a:p>
            <a:pPr marL="185420">
              <a:lnSpc>
                <a:spcPct val="100400"/>
              </a:lnSpc>
              <a:spcBef>
                <a:spcPts val="10"/>
              </a:spcBef>
            </a:pPr>
            <a:r>
              <a:rPr sz="2400" spc="-5" dirty="0">
                <a:solidFill>
                  <a:srgbClr val="434343"/>
                </a:solidFill>
                <a:latin typeface="Arial"/>
                <a:cs typeface="Arial"/>
              </a:rPr>
              <a:t>Global Logistics Show </a:t>
            </a:r>
            <a:r>
              <a:rPr sz="2400" spc="-10" dirty="0">
                <a:solidFill>
                  <a:srgbClr val="434343"/>
                </a:solidFill>
                <a:latin typeface="Arial"/>
                <a:cs typeface="Arial"/>
              </a:rPr>
              <a:t>Award </a:t>
            </a:r>
            <a:r>
              <a:rPr sz="2400" spc="-5" dirty="0">
                <a:solidFill>
                  <a:srgbClr val="434343"/>
                </a:solidFill>
                <a:latin typeface="Arial"/>
                <a:cs typeface="Arial"/>
              </a:rPr>
              <a:t>Winner:  </a:t>
            </a:r>
            <a:r>
              <a:rPr sz="2400" b="1" dirty="0">
                <a:solidFill>
                  <a:srgbClr val="434343"/>
                </a:solidFill>
                <a:latin typeface="Arial"/>
                <a:cs typeface="Arial"/>
              </a:rPr>
              <a:t>Best </a:t>
            </a:r>
            <a:r>
              <a:rPr sz="2400" b="1" spc="-5" dirty="0">
                <a:solidFill>
                  <a:srgbClr val="434343"/>
                </a:solidFill>
                <a:latin typeface="Arial"/>
                <a:cs typeface="Arial"/>
              </a:rPr>
              <a:t>Supply Chain and Freight</a:t>
            </a:r>
            <a:r>
              <a:rPr sz="2400" b="1" spc="-50" dirty="0">
                <a:solidFill>
                  <a:srgbClr val="434343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434343"/>
                </a:solidFill>
                <a:latin typeface="Arial"/>
                <a:cs typeface="Arial"/>
              </a:rPr>
              <a:t>Visibility  </a:t>
            </a:r>
            <a:r>
              <a:rPr sz="2400" b="1" spc="-5" dirty="0">
                <a:solidFill>
                  <a:srgbClr val="434343"/>
                </a:solidFill>
                <a:latin typeface="Arial"/>
                <a:cs typeface="Arial"/>
              </a:rPr>
              <a:t>Software of the</a:t>
            </a:r>
            <a:r>
              <a:rPr sz="2400" b="1" spc="-15" dirty="0">
                <a:solidFill>
                  <a:srgbClr val="43434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34343"/>
                </a:solidFill>
                <a:latin typeface="Arial"/>
                <a:cs typeface="Arial"/>
              </a:rPr>
              <a:t>year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5812" y="3"/>
            <a:ext cx="12176187" cy="68579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7915706" y="3091065"/>
            <a:ext cx="1706245" cy="3441065"/>
          </a:xfrm>
          <a:custGeom>
            <a:avLst/>
            <a:gdLst/>
            <a:ahLst/>
            <a:cxnLst/>
            <a:rect l="l" t="t" r="r" b="b"/>
            <a:pathLst>
              <a:path w="1706245" h="3441065">
                <a:moveTo>
                  <a:pt x="0" y="0"/>
                </a:moveTo>
                <a:lnTo>
                  <a:pt x="1705920" y="0"/>
                </a:lnTo>
                <a:lnTo>
                  <a:pt x="1705920" y="3440941"/>
                </a:lnTo>
                <a:lnTo>
                  <a:pt x="0" y="344094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979841" y="3064536"/>
            <a:ext cx="1622425" cy="3326129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R="233045">
              <a:lnSpc>
                <a:spcPts val="1490"/>
              </a:lnSpc>
              <a:spcBef>
                <a:spcPts val="45"/>
              </a:spcBef>
            </a:pPr>
            <a:r>
              <a:rPr sz="1300" spc="35" dirty="0">
                <a:solidFill>
                  <a:srgbClr val="3EA9B3"/>
                </a:solidFill>
                <a:latin typeface="Calibri"/>
                <a:cs typeface="Calibri"/>
              </a:rPr>
              <a:t>Real </a:t>
            </a:r>
            <a:r>
              <a:rPr sz="1300" spc="45" dirty="0">
                <a:solidFill>
                  <a:srgbClr val="3EA9B3"/>
                </a:solidFill>
                <a:latin typeface="Calibri"/>
                <a:cs typeface="Calibri"/>
              </a:rPr>
              <a:t>Time </a:t>
            </a:r>
            <a:r>
              <a:rPr sz="1300" spc="40" dirty="0">
                <a:solidFill>
                  <a:srgbClr val="3EA9B3"/>
                </a:solidFill>
                <a:latin typeface="Calibri"/>
                <a:cs typeface="Calibri"/>
              </a:rPr>
              <a:t>Tracking  </a:t>
            </a:r>
            <a:r>
              <a:rPr sz="1300" dirty="0">
                <a:solidFill>
                  <a:srgbClr val="3EA9B3"/>
                </a:solidFill>
                <a:latin typeface="Calibri"/>
                <a:cs typeface="Calibri"/>
              </a:rPr>
              <a:t>&amp;</a:t>
            </a:r>
            <a:r>
              <a:rPr sz="1300" spc="110" dirty="0">
                <a:solidFill>
                  <a:srgbClr val="3EA9B3"/>
                </a:solidFill>
                <a:latin typeface="Calibri"/>
                <a:cs typeface="Calibri"/>
              </a:rPr>
              <a:t> </a:t>
            </a:r>
            <a:r>
              <a:rPr sz="1300" spc="50" dirty="0">
                <a:solidFill>
                  <a:srgbClr val="3EA9B3"/>
                </a:solidFill>
                <a:latin typeface="Calibri"/>
                <a:cs typeface="Calibri"/>
              </a:rPr>
              <a:t>Analytics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ts val="1490"/>
              </a:lnSpc>
              <a:spcBef>
                <a:spcPts val="1045"/>
              </a:spcBef>
            </a:pPr>
            <a:r>
              <a:rPr sz="1300" spc="50" dirty="0">
                <a:solidFill>
                  <a:srgbClr val="3EA9B3"/>
                </a:solidFill>
                <a:latin typeface="Calibri"/>
                <a:cs typeface="Calibri"/>
              </a:rPr>
              <a:t>Expense </a:t>
            </a:r>
            <a:r>
              <a:rPr sz="1300" spc="45" dirty="0">
                <a:solidFill>
                  <a:srgbClr val="3EA9B3"/>
                </a:solidFill>
                <a:latin typeface="Calibri"/>
                <a:cs typeface="Calibri"/>
              </a:rPr>
              <a:t>Management  </a:t>
            </a:r>
            <a:r>
              <a:rPr sz="1300" spc="35" dirty="0">
                <a:solidFill>
                  <a:srgbClr val="3EA9B3"/>
                </a:solidFill>
                <a:latin typeface="Calibri"/>
                <a:cs typeface="Calibri"/>
              </a:rPr>
              <a:t>System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R="19685">
              <a:lnSpc>
                <a:spcPts val="1510"/>
              </a:lnSpc>
              <a:spcBef>
                <a:spcPts val="1005"/>
              </a:spcBef>
            </a:pPr>
            <a:r>
              <a:rPr sz="1300" spc="45" dirty="0">
                <a:solidFill>
                  <a:srgbClr val="3EA9B3"/>
                </a:solidFill>
                <a:latin typeface="Calibri"/>
                <a:cs typeface="Calibri"/>
              </a:rPr>
              <a:t>Optimized Dashboard  </a:t>
            </a:r>
            <a:r>
              <a:rPr sz="1300" dirty="0">
                <a:solidFill>
                  <a:srgbClr val="3EA9B3"/>
                </a:solidFill>
                <a:latin typeface="Calibri"/>
                <a:cs typeface="Calibri"/>
              </a:rPr>
              <a:t>&amp;</a:t>
            </a:r>
            <a:r>
              <a:rPr sz="1300" spc="110" dirty="0">
                <a:solidFill>
                  <a:srgbClr val="3EA9B3"/>
                </a:solidFill>
                <a:latin typeface="Calibri"/>
                <a:cs typeface="Calibri"/>
              </a:rPr>
              <a:t> </a:t>
            </a:r>
            <a:r>
              <a:rPr sz="1300" spc="50" dirty="0">
                <a:solidFill>
                  <a:srgbClr val="3EA9B3"/>
                </a:solidFill>
                <a:latin typeface="Calibri"/>
                <a:cs typeface="Calibri"/>
              </a:rPr>
              <a:t>Reporting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Times New Roman"/>
              <a:cs typeface="Times New Roman"/>
            </a:endParaRPr>
          </a:p>
          <a:p>
            <a:pPr marR="165735">
              <a:lnSpc>
                <a:spcPct val="103099"/>
              </a:lnSpc>
              <a:spcBef>
                <a:spcPts val="5"/>
              </a:spcBef>
            </a:pPr>
            <a:r>
              <a:rPr sz="1300" spc="45" dirty="0">
                <a:solidFill>
                  <a:srgbClr val="3EA9B3"/>
                </a:solidFill>
                <a:latin typeface="Calibri"/>
                <a:cs typeface="Calibri"/>
              </a:rPr>
              <a:t>24/7 </a:t>
            </a:r>
            <a:r>
              <a:rPr sz="1300" spc="50" dirty="0">
                <a:solidFill>
                  <a:srgbClr val="3EA9B3"/>
                </a:solidFill>
                <a:latin typeface="Calibri"/>
                <a:cs typeface="Calibri"/>
              </a:rPr>
              <a:t>Service </a:t>
            </a:r>
            <a:r>
              <a:rPr sz="1300" spc="40" dirty="0">
                <a:solidFill>
                  <a:srgbClr val="3EA9B3"/>
                </a:solidFill>
                <a:latin typeface="Calibri"/>
                <a:cs typeface="Calibri"/>
              </a:rPr>
              <a:t>Across  </a:t>
            </a:r>
            <a:r>
              <a:rPr sz="1300" spc="45" dirty="0">
                <a:solidFill>
                  <a:srgbClr val="3EA9B3"/>
                </a:solidFill>
                <a:latin typeface="Calibri"/>
                <a:cs typeface="Calibri"/>
              </a:rPr>
              <a:t>300+</a:t>
            </a:r>
            <a:r>
              <a:rPr sz="1300" spc="110" dirty="0">
                <a:solidFill>
                  <a:srgbClr val="3EA9B3"/>
                </a:solidFill>
                <a:latin typeface="Calibri"/>
                <a:cs typeface="Calibri"/>
              </a:rPr>
              <a:t> </a:t>
            </a:r>
            <a:r>
              <a:rPr sz="1300" spc="45" dirty="0">
                <a:solidFill>
                  <a:srgbClr val="3EA9B3"/>
                </a:solidFill>
                <a:latin typeface="Calibri"/>
                <a:cs typeface="Calibri"/>
              </a:rPr>
              <a:t>Locations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812" y="1320279"/>
            <a:ext cx="6453505" cy="3496310"/>
          </a:xfrm>
          <a:custGeom>
            <a:avLst/>
            <a:gdLst/>
            <a:ahLst/>
            <a:cxnLst/>
            <a:rect l="l" t="t" r="r" b="b"/>
            <a:pathLst>
              <a:path w="6453505" h="3496310">
                <a:moveTo>
                  <a:pt x="0" y="0"/>
                </a:moveTo>
                <a:lnTo>
                  <a:pt x="6453225" y="0"/>
                </a:lnTo>
                <a:lnTo>
                  <a:pt x="6453225" y="3496233"/>
                </a:lnTo>
                <a:lnTo>
                  <a:pt x="0" y="349623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812" y="1320279"/>
            <a:ext cx="6453505" cy="3496310"/>
          </a:xfrm>
          <a:custGeom>
            <a:avLst/>
            <a:gdLst/>
            <a:ahLst/>
            <a:cxnLst/>
            <a:rect l="l" t="t" r="r" b="b"/>
            <a:pathLst>
              <a:path w="6453505" h="3496310">
                <a:moveTo>
                  <a:pt x="0" y="0"/>
                </a:moveTo>
                <a:lnTo>
                  <a:pt x="6453233" y="0"/>
                </a:lnTo>
                <a:lnTo>
                  <a:pt x="6453233" y="3496231"/>
                </a:lnTo>
                <a:lnTo>
                  <a:pt x="0" y="349623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578765" y="374484"/>
            <a:ext cx="3303904" cy="6239510"/>
          </a:xfrm>
          <a:custGeom>
            <a:avLst/>
            <a:gdLst/>
            <a:ahLst/>
            <a:cxnLst/>
            <a:rect l="l" t="t" r="r" b="b"/>
            <a:pathLst>
              <a:path w="3303904" h="6239509">
                <a:moveTo>
                  <a:pt x="0" y="0"/>
                </a:moveTo>
                <a:lnTo>
                  <a:pt x="3303612" y="0"/>
                </a:lnTo>
                <a:lnTo>
                  <a:pt x="3303612" y="6239403"/>
                </a:lnTo>
                <a:lnTo>
                  <a:pt x="0" y="623940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16783" y="374484"/>
            <a:ext cx="3303904" cy="6239510"/>
          </a:xfrm>
          <a:custGeom>
            <a:avLst/>
            <a:gdLst/>
            <a:ahLst/>
            <a:cxnLst/>
            <a:rect l="l" t="t" r="r" b="b"/>
            <a:pathLst>
              <a:path w="3303904" h="6239509">
                <a:moveTo>
                  <a:pt x="0" y="0"/>
                </a:moveTo>
                <a:lnTo>
                  <a:pt x="3303621" y="0"/>
                </a:lnTo>
                <a:lnTo>
                  <a:pt x="3303621" y="6239403"/>
                </a:lnTo>
                <a:lnTo>
                  <a:pt x="0" y="6239403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3606349"/>
            <a:ext cx="5272952" cy="323584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722123" y="3424934"/>
            <a:ext cx="2164715" cy="20005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2420">
              <a:lnSpc>
                <a:spcPct val="100000"/>
              </a:lnSpc>
              <a:spcBef>
                <a:spcPts val="100"/>
              </a:spcBef>
            </a:pPr>
            <a:r>
              <a:rPr sz="2500" spc="-10" dirty="0">
                <a:solidFill>
                  <a:schemeClr val="tx2"/>
                </a:solidFill>
                <a:latin typeface="Calibri"/>
                <a:cs typeface="Calibri"/>
              </a:rPr>
              <a:t>Proposal</a:t>
            </a:r>
            <a:r>
              <a:rPr sz="2500" spc="-17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500" spc="-25" dirty="0">
                <a:solidFill>
                  <a:schemeClr val="tx2"/>
                </a:solidFill>
                <a:latin typeface="Calibri"/>
                <a:cs typeface="Calibri"/>
              </a:rPr>
              <a:t>for</a:t>
            </a:r>
            <a:endParaRPr sz="2500" dirty="0">
              <a:solidFill>
                <a:schemeClr val="tx2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750" dirty="0">
              <a:solidFill>
                <a:schemeClr val="tx2"/>
              </a:solidFill>
              <a:latin typeface="Times New Roman"/>
              <a:cs typeface="Times New Roman"/>
            </a:endParaRPr>
          </a:p>
          <a:p>
            <a:pPr marL="12700" marR="5080" indent="306070">
              <a:lnSpc>
                <a:spcPts val="3979"/>
              </a:lnSpc>
              <a:spcBef>
                <a:spcPts val="5"/>
              </a:spcBef>
            </a:pPr>
            <a:r>
              <a:rPr sz="3400" b="1" dirty="0">
                <a:solidFill>
                  <a:schemeClr val="tx2"/>
                </a:solidFill>
                <a:latin typeface="Calibri"/>
                <a:cs typeface="Calibri"/>
              </a:rPr>
              <a:t>CEMENT  </a:t>
            </a:r>
            <a:r>
              <a:rPr sz="3400" b="1" spc="5" dirty="0">
                <a:solidFill>
                  <a:schemeClr val="tx2"/>
                </a:solidFill>
                <a:latin typeface="Calibri"/>
                <a:cs typeface="Calibri"/>
              </a:rPr>
              <a:t>I</a:t>
            </a:r>
            <a:r>
              <a:rPr sz="3400" b="1" spc="-5" dirty="0">
                <a:solidFill>
                  <a:schemeClr val="tx2"/>
                </a:solidFill>
                <a:latin typeface="Calibri"/>
                <a:cs typeface="Calibri"/>
              </a:rPr>
              <a:t>N</a:t>
            </a:r>
            <a:r>
              <a:rPr sz="3400" b="1" spc="-10" dirty="0">
                <a:solidFill>
                  <a:schemeClr val="tx2"/>
                </a:solidFill>
                <a:latin typeface="Calibri"/>
                <a:cs typeface="Calibri"/>
              </a:rPr>
              <a:t>D</a:t>
            </a:r>
            <a:r>
              <a:rPr sz="3400" b="1" spc="5" dirty="0">
                <a:solidFill>
                  <a:schemeClr val="tx2"/>
                </a:solidFill>
                <a:latin typeface="Calibri"/>
                <a:cs typeface="Calibri"/>
              </a:rPr>
              <a:t>U</a:t>
            </a:r>
            <a:r>
              <a:rPr sz="3400" b="1" spc="-30" dirty="0">
                <a:solidFill>
                  <a:schemeClr val="tx2"/>
                </a:solidFill>
                <a:latin typeface="Calibri"/>
                <a:cs typeface="Calibri"/>
              </a:rPr>
              <a:t>S</a:t>
            </a:r>
            <a:r>
              <a:rPr sz="3400" b="1" dirty="0">
                <a:solidFill>
                  <a:schemeClr val="tx2"/>
                </a:solidFill>
                <a:latin typeface="Calibri"/>
                <a:cs typeface="Calibri"/>
              </a:rPr>
              <a:t>T</a:t>
            </a:r>
            <a:r>
              <a:rPr sz="3400" b="1" spc="-5" dirty="0">
                <a:solidFill>
                  <a:schemeClr val="tx2"/>
                </a:solidFill>
                <a:latin typeface="Calibri"/>
                <a:cs typeface="Calibri"/>
              </a:rPr>
              <a:t>R</a:t>
            </a:r>
            <a:r>
              <a:rPr sz="3400" b="1" spc="5" dirty="0">
                <a:solidFill>
                  <a:schemeClr val="tx2"/>
                </a:solidFill>
                <a:latin typeface="Calibri"/>
                <a:cs typeface="Calibri"/>
              </a:rPr>
              <a:t>I</a:t>
            </a:r>
            <a:r>
              <a:rPr sz="3400" b="1" spc="-30" dirty="0">
                <a:solidFill>
                  <a:schemeClr val="tx2"/>
                </a:solidFill>
                <a:latin typeface="Calibri"/>
                <a:cs typeface="Calibri"/>
              </a:rPr>
              <a:t>E</a:t>
            </a:r>
            <a:r>
              <a:rPr sz="3400" b="1" dirty="0">
                <a:solidFill>
                  <a:schemeClr val="tx2"/>
                </a:solidFill>
                <a:latin typeface="Calibri"/>
                <a:cs typeface="Calibri"/>
              </a:rPr>
              <a:t>S</a:t>
            </a:r>
            <a:endParaRPr sz="34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47615" y="3422903"/>
            <a:ext cx="1557527" cy="155752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108871" y="1849831"/>
            <a:ext cx="4436110" cy="643890"/>
          </a:xfrm>
          <a:custGeom>
            <a:avLst/>
            <a:gdLst/>
            <a:ahLst/>
            <a:cxnLst/>
            <a:rect l="l" t="t" r="r" b="b"/>
            <a:pathLst>
              <a:path w="4436109" h="643889">
                <a:moveTo>
                  <a:pt x="0" y="0"/>
                </a:moveTo>
                <a:lnTo>
                  <a:pt x="4435729" y="0"/>
                </a:lnTo>
                <a:lnTo>
                  <a:pt x="4435729" y="643610"/>
                </a:lnTo>
                <a:lnTo>
                  <a:pt x="0" y="64361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algn="ctr"/>
            <a:endParaRPr dirty="0"/>
          </a:p>
        </p:txBody>
      </p:sp>
      <p:sp>
        <p:nvSpPr>
          <p:cNvPr id="20" name="object 20"/>
          <p:cNvSpPr/>
          <p:nvPr/>
        </p:nvSpPr>
        <p:spPr>
          <a:xfrm>
            <a:off x="3108871" y="1849831"/>
            <a:ext cx="4436110" cy="643890"/>
          </a:xfrm>
          <a:custGeom>
            <a:avLst/>
            <a:gdLst/>
            <a:ahLst/>
            <a:cxnLst/>
            <a:rect l="l" t="t" r="r" b="b"/>
            <a:pathLst>
              <a:path w="4436109" h="643889">
                <a:moveTo>
                  <a:pt x="0" y="0"/>
                </a:moveTo>
                <a:lnTo>
                  <a:pt x="4435732" y="0"/>
                </a:lnTo>
                <a:lnTo>
                  <a:pt x="4435732" y="643609"/>
                </a:lnTo>
                <a:lnTo>
                  <a:pt x="0" y="643609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691496" y="2216211"/>
            <a:ext cx="2310130" cy="591187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81915" marR="5080" indent="-69850" algn="ctr">
              <a:lnSpc>
                <a:spcPts val="2110"/>
              </a:lnSpc>
              <a:spcBef>
                <a:spcPts val="210"/>
              </a:spcBef>
            </a:pPr>
            <a:r>
              <a:rPr sz="1800" b="1" dirty="0">
                <a:solidFill>
                  <a:schemeClr val="tx2"/>
                </a:solidFill>
                <a:latin typeface="Calibri"/>
                <a:cs typeface="Calibri"/>
              </a:rPr>
              <a:t>GPS </a:t>
            </a:r>
            <a:r>
              <a:rPr sz="1800" b="1" spc="-10" dirty="0">
                <a:solidFill>
                  <a:schemeClr val="tx2"/>
                </a:solidFill>
                <a:latin typeface="Calibri"/>
                <a:cs typeface="Calibri"/>
              </a:rPr>
              <a:t>Fleet  </a:t>
            </a:r>
            <a:endParaRPr lang="en-US" sz="1800" b="1" spc="-10" dirty="0">
              <a:solidFill>
                <a:schemeClr val="tx2"/>
              </a:solidFill>
              <a:latin typeface="Calibri"/>
              <a:cs typeface="Calibri"/>
            </a:endParaRPr>
          </a:p>
          <a:p>
            <a:pPr marL="81915" marR="5080" indent="-69850" algn="ctr">
              <a:lnSpc>
                <a:spcPts val="2110"/>
              </a:lnSpc>
              <a:spcBef>
                <a:spcPts val="210"/>
              </a:spcBef>
            </a:pPr>
            <a:r>
              <a:rPr sz="1800" b="1" spc="-10" dirty="0">
                <a:solidFill>
                  <a:schemeClr val="tx2"/>
                </a:solidFill>
                <a:latin typeface="Calibri"/>
                <a:cs typeface="Calibri"/>
              </a:rPr>
              <a:t>Management</a:t>
            </a:r>
            <a:r>
              <a:rPr sz="1800" b="1" spc="-2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chemeClr val="tx2"/>
                </a:solidFill>
                <a:latin typeface="Calibri"/>
                <a:cs typeface="Calibri"/>
              </a:rPr>
              <a:t>Platform</a:t>
            </a:r>
            <a:endParaRPr sz="18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5812" y="2077707"/>
            <a:ext cx="854023" cy="18739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20B0F21-26AF-4817-A45F-01163ADA75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066" y="-57452"/>
            <a:ext cx="2438400" cy="24384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11F1DD8-D428-4E16-93AB-C16B88C08ABF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01440" y="1575816"/>
            <a:ext cx="618743" cy="792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983479" y="2639567"/>
            <a:ext cx="1356360" cy="7711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37447" y="4992623"/>
            <a:ext cx="1222248" cy="4267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54823" y="4736591"/>
            <a:ext cx="786383" cy="7894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4736" y="2612135"/>
            <a:ext cx="1173480" cy="7741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70176" y="4852415"/>
            <a:ext cx="792480" cy="5577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8848" y="4730496"/>
            <a:ext cx="905256" cy="7345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94560" y="2609088"/>
            <a:ext cx="746760" cy="7802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6927" y="1612391"/>
            <a:ext cx="1161287" cy="6979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093976" y="1612391"/>
            <a:ext cx="1048512" cy="60350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61631" y="4123944"/>
            <a:ext cx="1420368" cy="5273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6655" y="3672840"/>
            <a:ext cx="929640" cy="92659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031735" y="3422903"/>
            <a:ext cx="1432559" cy="40843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641080" y="2727960"/>
            <a:ext cx="1094231" cy="38709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139695" y="3681984"/>
            <a:ext cx="856488" cy="91135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135368" y="1789176"/>
            <a:ext cx="1362455" cy="35966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76088" y="4617720"/>
            <a:ext cx="981456" cy="98145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839196" y="1104900"/>
            <a:ext cx="201485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chemeClr val="tx2"/>
                </a:solidFill>
                <a:latin typeface="Calibri"/>
                <a:cs typeface="Calibri"/>
              </a:rPr>
              <a:t>Cement </a:t>
            </a:r>
            <a:r>
              <a:rPr sz="1400" dirty="0">
                <a:solidFill>
                  <a:schemeClr val="tx2"/>
                </a:solidFill>
                <a:latin typeface="Calibri"/>
                <a:cs typeface="Calibri"/>
              </a:rPr>
              <a:t>and</a:t>
            </a:r>
            <a:r>
              <a:rPr sz="1400" spc="-6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chemeClr val="tx2"/>
                </a:solidFill>
                <a:latin typeface="Calibri"/>
                <a:cs typeface="Calibri"/>
              </a:rPr>
              <a:t>Manufacturing</a:t>
            </a:r>
            <a:endParaRPr sz="14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660647" y="3941064"/>
            <a:ext cx="1210055" cy="43281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602735" y="4867655"/>
            <a:ext cx="1399032" cy="52730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24271" y="3755135"/>
            <a:ext cx="1036320" cy="63093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718559" y="2657855"/>
            <a:ext cx="954024" cy="80772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916423" y="1764792"/>
            <a:ext cx="1533144" cy="38404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336280" y="4163567"/>
            <a:ext cx="1612392" cy="39623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171943" y="2514600"/>
            <a:ext cx="999744" cy="61569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881871" y="1597152"/>
            <a:ext cx="752855" cy="74980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942956" y="1110996"/>
            <a:ext cx="223647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chemeClr val="tx2"/>
                </a:solidFill>
                <a:latin typeface="Calibri"/>
                <a:cs typeface="Calibri"/>
              </a:rPr>
              <a:t>Fleets </a:t>
            </a:r>
            <a:r>
              <a:rPr sz="1400" dirty="0">
                <a:solidFill>
                  <a:schemeClr val="tx2"/>
                </a:solidFill>
                <a:latin typeface="Calibri"/>
                <a:cs typeface="Calibri"/>
              </a:rPr>
              <a:t>and </a:t>
            </a:r>
            <a:r>
              <a:rPr sz="1400" spc="-10" dirty="0">
                <a:solidFill>
                  <a:schemeClr val="tx2"/>
                </a:solidFill>
                <a:latin typeface="Calibri"/>
                <a:cs typeface="Calibri"/>
              </a:rPr>
              <a:t>Vehicle</a:t>
            </a:r>
            <a:r>
              <a:rPr sz="1400" spc="-4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chemeClr val="tx2"/>
                </a:solidFill>
                <a:latin typeface="Calibri"/>
                <a:cs typeface="Calibri"/>
              </a:rPr>
              <a:t>Aggregators</a:t>
            </a:r>
            <a:endParaRPr sz="14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43190" y="1129284"/>
            <a:ext cx="196977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chemeClr val="tx2"/>
                </a:solidFill>
                <a:latin typeface="Calibri"/>
                <a:cs typeface="Calibri"/>
              </a:rPr>
              <a:t>E-Comm, Retail </a:t>
            </a:r>
            <a:r>
              <a:rPr sz="1400" dirty="0">
                <a:solidFill>
                  <a:schemeClr val="tx2"/>
                </a:solidFill>
                <a:latin typeface="Calibri"/>
                <a:cs typeface="Calibri"/>
              </a:rPr>
              <a:t>and</a:t>
            </a:r>
            <a:r>
              <a:rPr sz="1400" spc="-4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chemeClr val="tx2"/>
                </a:solidFill>
                <a:latin typeface="Calibri"/>
                <a:cs typeface="Calibri"/>
              </a:rPr>
              <a:t>Others</a:t>
            </a:r>
            <a:endParaRPr sz="14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392620" y="1195044"/>
            <a:ext cx="8255" cy="4425315"/>
          </a:xfrm>
          <a:custGeom>
            <a:avLst/>
            <a:gdLst/>
            <a:ahLst/>
            <a:cxnLst/>
            <a:rect l="l" t="t" r="r" b="b"/>
            <a:pathLst>
              <a:path w="8254" h="4425315">
                <a:moveTo>
                  <a:pt x="7677" y="0"/>
                </a:moveTo>
                <a:lnTo>
                  <a:pt x="0" y="4425282"/>
                </a:lnTo>
              </a:path>
            </a:pathLst>
          </a:custGeom>
          <a:ln w="6350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803307" y="1213840"/>
            <a:ext cx="8255" cy="4425315"/>
          </a:xfrm>
          <a:custGeom>
            <a:avLst/>
            <a:gdLst/>
            <a:ahLst/>
            <a:cxnLst/>
            <a:rect l="l" t="t" r="r" b="b"/>
            <a:pathLst>
              <a:path w="8254" h="4425315">
                <a:moveTo>
                  <a:pt x="7677" y="0"/>
                </a:moveTo>
                <a:lnTo>
                  <a:pt x="0" y="4425282"/>
                </a:lnTo>
              </a:path>
            </a:pathLst>
          </a:custGeom>
          <a:ln w="6350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778240" y="3364991"/>
            <a:ext cx="883920" cy="539496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269748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solidFill>
                  <a:schemeClr val="tx2"/>
                </a:solidFill>
                <a:latin typeface="Calibri"/>
                <a:cs typeface="Calibri"/>
              </a:rPr>
              <a:t>Prestigious</a:t>
            </a:r>
            <a:r>
              <a:rPr b="1" spc="-5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chemeClr val="tx2"/>
                </a:solidFill>
                <a:latin typeface="Calibri"/>
                <a:cs typeface="Calibri"/>
              </a:rPr>
              <a:t>Clientele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878EF8D5-C153-4A51-8F18-1FCEAD2FED13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20" y="-3171"/>
            <a:ext cx="1185904" cy="118590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B20767E-B737-4B78-910C-02DFE02BF217}"/>
              </a:ext>
            </a:extLst>
          </p:cNvPr>
          <p:cNvPicPr>
            <a:picLocks noChangeAspect="1"/>
          </p:cNvPicPr>
          <p:nvPr/>
        </p:nvPicPr>
        <p:blipFill>
          <a:blip r:embed="rId29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3568" y="2218944"/>
            <a:ext cx="9805416" cy="41727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" y="1068908"/>
            <a:ext cx="5567045" cy="554355"/>
          </a:xfrm>
          <a:custGeom>
            <a:avLst/>
            <a:gdLst/>
            <a:ahLst/>
            <a:cxnLst/>
            <a:rect l="l" t="t" r="r" b="b"/>
            <a:pathLst>
              <a:path w="5567045" h="554355">
                <a:moveTo>
                  <a:pt x="5289356" y="0"/>
                </a:moveTo>
                <a:lnTo>
                  <a:pt x="0" y="0"/>
                </a:lnTo>
                <a:lnTo>
                  <a:pt x="0" y="554316"/>
                </a:lnTo>
                <a:lnTo>
                  <a:pt x="5289356" y="554316"/>
                </a:lnTo>
                <a:lnTo>
                  <a:pt x="5566521" y="277164"/>
                </a:lnTo>
                <a:lnTo>
                  <a:pt x="5289356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" y="1068908"/>
            <a:ext cx="5567045" cy="554355"/>
          </a:xfrm>
          <a:custGeom>
            <a:avLst/>
            <a:gdLst/>
            <a:ahLst/>
            <a:cxnLst/>
            <a:rect l="l" t="t" r="r" b="b"/>
            <a:pathLst>
              <a:path w="5567045" h="554355">
                <a:moveTo>
                  <a:pt x="0" y="0"/>
                </a:moveTo>
                <a:lnTo>
                  <a:pt x="5289363" y="0"/>
                </a:lnTo>
                <a:lnTo>
                  <a:pt x="5566523" y="277158"/>
                </a:lnTo>
                <a:lnTo>
                  <a:pt x="5289363" y="554316"/>
                </a:lnTo>
                <a:lnTo>
                  <a:pt x="0" y="55431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DAD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421957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chemeClr val="tx2"/>
                </a:solidFill>
                <a:latin typeface="Calibri"/>
                <a:cs typeface="Calibri"/>
              </a:rPr>
              <a:t>Logistics in the Cement</a:t>
            </a:r>
            <a:r>
              <a:rPr b="1" spc="-5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chemeClr val="tx2"/>
                </a:solidFill>
                <a:latin typeface="Calibri"/>
                <a:cs typeface="Calibri"/>
              </a:rPr>
              <a:t>Industry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73499" y="1111502"/>
            <a:ext cx="405828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5" dirty="0">
                <a:solidFill>
                  <a:srgbClr val="FFFFFF"/>
                </a:solidFill>
                <a:latin typeface="Calibri"/>
                <a:cs typeface="Calibri"/>
              </a:rPr>
              <a:t>Gaps and </a:t>
            </a:r>
            <a:r>
              <a:rPr sz="2500" dirty="0">
                <a:solidFill>
                  <a:srgbClr val="FFFFFF"/>
                </a:solidFill>
                <a:latin typeface="Calibri"/>
                <a:cs typeface="Calibri"/>
              </a:rPr>
              <a:t>the Need </a:t>
            </a:r>
            <a:r>
              <a:rPr sz="2500" spc="-25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5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spc="-30" dirty="0">
                <a:solidFill>
                  <a:srgbClr val="FFFFFF"/>
                </a:solidFill>
                <a:latin typeface="Calibri"/>
                <a:cs typeface="Calibri"/>
              </a:rPr>
              <a:t>Tracking</a:t>
            </a:r>
            <a:endParaRPr sz="2500">
              <a:latin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8F9FDC-A6D9-4042-BDC3-316F6CE77D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20" y="-3171"/>
            <a:ext cx="1185904" cy="11859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5ED530-1268-408E-A864-4F0CB3F9C071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42160" y="1353311"/>
            <a:ext cx="6525768" cy="55046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713694" y="2581147"/>
            <a:ext cx="11817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chemeClr val="tx2"/>
                </a:solidFill>
                <a:latin typeface="Calibri"/>
                <a:cs typeface="Calibri"/>
              </a:rPr>
              <a:t>Shipment</a:t>
            </a:r>
            <a:r>
              <a:rPr sz="1200" b="1" spc="-6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200" b="1" spc="-20" dirty="0">
                <a:solidFill>
                  <a:schemeClr val="tx2"/>
                </a:solidFill>
                <a:latin typeface="Calibri"/>
                <a:cs typeface="Calibri"/>
              </a:rPr>
              <a:t>Tracking</a:t>
            </a:r>
            <a:endParaRPr sz="12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21962" y="2925571"/>
            <a:ext cx="1965960" cy="5867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-1270" algn="ctr">
              <a:lnSpc>
                <a:spcPct val="100800"/>
              </a:lnSpc>
              <a:spcBef>
                <a:spcPts val="160"/>
              </a:spcBef>
            </a:pPr>
            <a:r>
              <a:rPr sz="1200" spc="-25" dirty="0">
                <a:solidFill>
                  <a:srgbClr val="7F7F7F"/>
                </a:solidFill>
                <a:latin typeface="Calibri"/>
                <a:cs typeface="Calibri"/>
              </a:rPr>
              <a:t>Track </a:t>
            </a:r>
            <a:r>
              <a:rPr sz="1200" spc="-10" dirty="0">
                <a:solidFill>
                  <a:srgbClr val="7F7F7F"/>
                </a:solidFill>
                <a:latin typeface="Calibri"/>
                <a:cs typeface="Calibri"/>
              </a:rPr>
              <a:t>Visibility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of all </a:t>
            </a:r>
            <a:r>
              <a:rPr sz="1200" spc="-15" dirty="0">
                <a:solidFill>
                  <a:srgbClr val="7F7F7F"/>
                </a:solidFill>
                <a:latin typeface="Calibri"/>
                <a:cs typeface="Calibri"/>
              </a:rPr>
              <a:t>outbound  </a:t>
            </a:r>
            <a:r>
              <a:rPr sz="1200" spc="-10" dirty="0">
                <a:solidFill>
                  <a:srgbClr val="7F7F7F"/>
                </a:solidFill>
                <a:latin typeface="Calibri"/>
                <a:cs typeface="Calibri"/>
              </a:rPr>
              <a:t>shipments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via </a:t>
            </a:r>
            <a:r>
              <a:rPr sz="1200" spc="-15" dirty="0">
                <a:solidFill>
                  <a:srgbClr val="7F7F7F"/>
                </a:solidFill>
                <a:latin typeface="Calibri"/>
                <a:cs typeface="Calibri"/>
              </a:rPr>
              <a:t>advanced </a:t>
            </a:r>
            <a:r>
              <a:rPr sz="1200" spc="-10" dirty="0">
                <a:solidFill>
                  <a:srgbClr val="7F7F7F"/>
                </a:solidFill>
                <a:latin typeface="Calibri"/>
                <a:cs typeface="Calibri"/>
              </a:rPr>
              <a:t>tools</a:t>
            </a:r>
            <a:r>
              <a:rPr sz="1200" spc="-5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&amp;  </a:t>
            </a:r>
            <a:r>
              <a:rPr sz="1200" spc="-10" dirty="0">
                <a:solidFill>
                  <a:srgbClr val="7F7F7F"/>
                </a:solidFill>
                <a:latin typeface="Calibri"/>
                <a:cs typeface="Calibri"/>
              </a:rPr>
              <a:t>identify </a:t>
            </a:r>
            <a:r>
              <a:rPr sz="1200" spc="-15" dirty="0">
                <a:solidFill>
                  <a:srgbClr val="7F7F7F"/>
                </a:solidFill>
                <a:latin typeface="Calibri"/>
                <a:cs typeface="Calibri"/>
              </a:rPr>
              <a:t>various</a:t>
            </a:r>
            <a:r>
              <a:rPr sz="1200" spc="-2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7F7F7F"/>
                </a:solidFill>
                <a:latin typeface="Calibri"/>
                <a:cs typeface="Calibri"/>
              </a:rPr>
              <a:t>statuses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79314" y="5132323"/>
            <a:ext cx="64960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chemeClr val="tx2"/>
                </a:solidFill>
                <a:latin typeface="Calibri"/>
                <a:cs typeface="Calibri"/>
              </a:rPr>
              <a:t>Reporting</a:t>
            </a:r>
            <a:endParaRPr sz="12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11726" y="5501132"/>
            <a:ext cx="2185035" cy="7543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ct val="99400"/>
              </a:lnSpc>
              <a:spcBef>
                <a:spcPts val="105"/>
              </a:spcBef>
            </a:pPr>
            <a:r>
              <a:rPr sz="1200" spc="-10" dirty="0">
                <a:solidFill>
                  <a:srgbClr val="7F7F7F"/>
                </a:solidFill>
                <a:latin typeface="Calibri"/>
                <a:cs typeface="Calibri"/>
              </a:rPr>
              <a:t>Identify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the </a:t>
            </a:r>
            <a:r>
              <a:rPr sz="1200" spc="-15" dirty="0">
                <a:solidFill>
                  <a:srgbClr val="7F7F7F"/>
                </a:solidFill>
                <a:latin typeface="Calibri"/>
                <a:cs typeface="Calibri"/>
              </a:rPr>
              <a:t>defaulters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–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The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assets  </a:t>
            </a:r>
            <a:r>
              <a:rPr sz="1200" spc="-10" dirty="0">
                <a:solidFill>
                  <a:srgbClr val="7F7F7F"/>
                </a:solidFill>
                <a:latin typeface="Calibri"/>
                <a:cs typeface="Calibri"/>
              </a:rPr>
              <a:t>unavailable at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the allotted spots  </a:t>
            </a:r>
            <a:r>
              <a:rPr sz="1200" spc="-10" dirty="0">
                <a:solidFill>
                  <a:srgbClr val="7F7F7F"/>
                </a:solidFill>
                <a:latin typeface="Calibri"/>
                <a:cs typeface="Calibri"/>
              </a:rPr>
              <a:t>during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the prescribed times. Thus,  </a:t>
            </a:r>
            <a:r>
              <a:rPr sz="1200" spc="-10" dirty="0">
                <a:solidFill>
                  <a:srgbClr val="7F7F7F"/>
                </a:solidFill>
                <a:latin typeface="Calibri"/>
                <a:cs typeface="Calibri"/>
              </a:rPr>
              <a:t>minimize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the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inefficiencies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31454" y="2562859"/>
            <a:ext cx="120840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chemeClr val="tx2"/>
                </a:solidFill>
                <a:latin typeface="Calibri"/>
                <a:cs typeface="Calibri"/>
              </a:rPr>
              <a:t>Live </a:t>
            </a:r>
            <a:r>
              <a:rPr sz="1200" b="1" spc="-10" dirty="0">
                <a:solidFill>
                  <a:schemeClr val="tx2"/>
                </a:solidFill>
                <a:latin typeface="Calibri"/>
                <a:cs typeface="Calibri"/>
              </a:rPr>
              <a:t>Asset</a:t>
            </a:r>
            <a:r>
              <a:rPr sz="1200" b="1" spc="-4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200" b="1" spc="-15" dirty="0">
                <a:solidFill>
                  <a:schemeClr val="tx2"/>
                </a:solidFill>
                <a:latin typeface="Calibri"/>
                <a:cs typeface="Calibri"/>
              </a:rPr>
              <a:t>Tracking</a:t>
            </a:r>
            <a:endParaRPr sz="12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44180" y="2931667"/>
            <a:ext cx="1783080" cy="5772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0800"/>
              </a:lnSpc>
              <a:spcBef>
                <a:spcPts val="85"/>
              </a:spcBef>
            </a:pPr>
            <a:r>
              <a:rPr sz="1200" spc="-15" dirty="0">
                <a:solidFill>
                  <a:srgbClr val="7F7F7F"/>
                </a:solidFill>
                <a:latin typeface="Calibri"/>
                <a:cs typeface="Calibri"/>
              </a:rPr>
              <a:t>Have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a </a:t>
            </a:r>
            <a:r>
              <a:rPr sz="1200" spc="-10" dirty="0">
                <a:solidFill>
                  <a:srgbClr val="7F7F7F"/>
                </a:solidFill>
                <a:latin typeface="Calibri"/>
                <a:cs typeface="Calibri"/>
              </a:rPr>
              <a:t>bird-eye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view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on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all 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assets </a:t>
            </a:r>
            <a:r>
              <a:rPr sz="1200" spc="-10" dirty="0">
                <a:solidFill>
                  <a:srgbClr val="7F7F7F"/>
                </a:solidFill>
                <a:latin typeface="Calibri"/>
                <a:cs typeface="Calibri"/>
              </a:rPr>
              <a:t>that are plying for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the  </a:t>
            </a:r>
            <a:r>
              <a:rPr sz="1200" spc="-10" dirty="0">
                <a:solidFill>
                  <a:srgbClr val="7F7F7F"/>
                </a:solidFill>
                <a:latin typeface="Calibri"/>
                <a:cs typeface="Calibri"/>
              </a:rPr>
              <a:t>company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14639" y="5129276"/>
            <a:ext cx="104266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chemeClr val="tx2"/>
                </a:solidFill>
                <a:latin typeface="Calibri"/>
                <a:cs typeface="Calibri"/>
              </a:rPr>
              <a:t>Real-time</a:t>
            </a:r>
            <a:r>
              <a:rPr sz="1200" b="1" spc="-7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chemeClr val="tx2"/>
                </a:solidFill>
                <a:latin typeface="Calibri"/>
                <a:cs typeface="Calibri"/>
              </a:rPr>
              <a:t>Alerts</a:t>
            </a:r>
            <a:endParaRPr sz="12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39862" y="5498083"/>
            <a:ext cx="1791970" cy="7543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99400"/>
              </a:lnSpc>
              <a:spcBef>
                <a:spcPts val="105"/>
              </a:spcBef>
            </a:pP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Get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notified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of </a:t>
            </a:r>
            <a:r>
              <a:rPr sz="1200" spc="-10" dirty="0">
                <a:solidFill>
                  <a:srgbClr val="7F7F7F"/>
                </a:solidFill>
                <a:latin typeface="Calibri"/>
                <a:cs typeface="Calibri"/>
              </a:rPr>
              <a:t>various</a:t>
            </a:r>
            <a:r>
              <a:rPr sz="1200" spc="-6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7F7F7F"/>
                </a:solidFill>
                <a:latin typeface="Calibri"/>
                <a:cs typeface="Calibri"/>
              </a:rPr>
              <a:t>event 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types (Geofence Entry/Exit,  Stoppages, </a:t>
            </a:r>
            <a:r>
              <a:rPr sz="1200" spc="-15" dirty="0">
                <a:solidFill>
                  <a:srgbClr val="7F7F7F"/>
                </a:solidFill>
                <a:latin typeface="Calibri"/>
                <a:cs typeface="Calibri"/>
              </a:rPr>
              <a:t>Tampering,  </a:t>
            </a:r>
            <a:r>
              <a:rPr sz="1200" spc="-10" dirty="0">
                <a:solidFill>
                  <a:srgbClr val="7F7F7F"/>
                </a:solidFill>
                <a:latin typeface="Calibri"/>
                <a:cs typeface="Calibri"/>
              </a:rPr>
              <a:t>Delays,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7F7F7F"/>
                </a:solidFill>
                <a:latin typeface="Calibri"/>
                <a:cs typeface="Calibri"/>
              </a:rPr>
              <a:t>etc)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260540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5" dirty="0">
                <a:solidFill>
                  <a:schemeClr val="tx2"/>
                </a:solidFill>
                <a:latin typeface="Calibri"/>
                <a:cs typeface="Calibri"/>
              </a:rPr>
              <a:t>Features </a:t>
            </a:r>
            <a:r>
              <a:rPr b="1" dirty="0">
                <a:solidFill>
                  <a:schemeClr val="tx2"/>
                </a:solidFill>
                <a:latin typeface="Calibri"/>
                <a:cs typeface="Calibri"/>
              </a:rPr>
              <a:t>of</a:t>
            </a:r>
            <a:r>
              <a:rPr b="1" spc="-3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chemeClr val="tx2"/>
                </a:solidFill>
                <a:latin typeface="Calibri"/>
                <a:cs typeface="Calibri"/>
              </a:rPr>
              <a:t>Product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249096" y="2581147"/>
            <a:ext cx="153479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chemeClr val="tx2"/>
                </a:solidFill>
                <a:latin typeface="Calibri"/>
                <a:cs typeface="Calibri"/>
              </a:rPr>
              <a:t>Identify </a:t>
            </a:r>
            <a:r>
              <a:rPr sz="1200" b="1" spc="-10" dirty="0">
                <a:solidFill>
                  <a:schemeClr val="tx2"/>
                </a:solidFill>
                <a:latin typeface="Calibri"/>
                <a:cs typeface="Calibri"/>
              </a:rPr>
              <a:t>theft </a:t>
            </a:r>
            <a:r>
              <a:rPr sz="1200" b="1" dirty="0">
                <a:solidFill>
                  <a:schemeClr val="tx2"/>
                </a:solidFill>
                <a:latin typeface="Calibri"/>
                <a:cs typeface="Calibri"/>
              </a:rPr>
              <a:t>/</a:t>
            </a:r>
            <a:r>
              <a:rPr sz="1200" b="1" spc="-6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200" b="1" spc="-15" dirty="0">
                <a:solidFill>
                  <a:schemeClr val="tx2"/>
                </a:solidFill>
                <a:latin typeface="Calibri"/>
                <a:cs typeface="Calibri"/>
              </a:rPr>
              <a:t>pilferage</a:t>
            </a:r>
            <a:endParaRPr sz="12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87349" y="2925571"/>
            <a:ext cx="2057400" cy="5867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065" marR="5080" indent="1270" algn="ctr">
              <a:lnSpc>
                <a:spcPct val="100800"/>
              </a:lnSpc>
              <a:spcBef>
                <a:spcPts val="160"/>
              </a:spcBef>
            </a:pPr>
            <a:r>
              <a:rPr sz="1200" spc="-10" dirty="0">
                <a:solidFill>
                  <a:srgbClr val="7F7F7F"/>
                </a:solidFill>
                <a:latin typeface="Calibri"/>
                <a:cs typeface="Calibri"/>
              </a:rPr>
              <a:t>With the help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of our </a:t>
            </a:r>
            <a:r>
              <a:rPr sz="1200" spc="-15" dirty="0">
                <a:solidFill>
                  <a:srgbClr val="7F7F7F"/>
                </a:solidFill>
                <a:latin typeface="Calibri"/>
                <a:cs typeface="Calibri"/>
              </a:rPr>
              <a:t>intelligent  </a:t>
            </a:r>
            <a:r>
              <a:rPr sz="1200" spc="-10" dirty="0">
                <a:solidFill>
                  <a:srgbClr val="7F7F7F"/>
                </a:solidFill>
                <a:latin typeface="Calibri"/>
                <a:cs typeface="Calibri"/>
              </a:rPr>
              <a:t>algorithms, </a:t>
            </a:r>
            <a:r>
              <a:rPr sz="1200" spc="-15" dirty="0">
                <a:solidFill>
                  <a:srgbClr val="7F7F7F"/>
                </a:solidFill>
                <a:latin typeface="Calibri"/>
                <a:cs typeface="Calibri"/>
              </a:rPr>
              <a:t>track </a:t>
            </a:r>
            <a:r>
              <a:rPr sz="1200" spc="-10" dirty="0">
                <a:solidFill>
                  <a:srgbClr val="7F7F7F"/>
                </a:solidFill>
                <a:latin typeface="Calibri"/>
                <a:cs typeface="Calibri"/>
              </a:rPr>
              <a:t>and identify</a:t>
            </a:r>
            <a:r>
              <a:rPr sz="1200" spc="-6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7F7F7F"/>
                </a:solidFill>
                <a:latin typeface="Calibri"/>
                <a:cs typeface="Calibri"/>
              </a:rPr>
              <a:t>the  sources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of</a:t>
            </a:r>
            <a:r>
              <a:rPr sz="1200" spc="-20" dirty="0">
                <a:solidFill>
                  <a:srgbClr val="7F7F7F"/>
                </a:solidFill>
                <a:latin typeface="Calibri"/>
                <a:cs typeface="Calibri"/>
              </a:rPr>
              <a:t> pilferages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01103" y="5132323"/>
            <a:ext cx="14293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chemeClr val="tx2"/>
                </a:solidFill>
                <a:latin typeface="Calibri"/>
                <a:cs typeface="Calibri"/>
              </a:rPr>
              <a:t>Expense</a:t>
            </a:r>
            <a:r>
              <a:rPr sz="1200" b="1" spc="-4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chemeClr val="tx2"/>
                </a:solidFill>
                <a:latin typeface="Calibri"/>
                <a:cs typeface="Calibri"/>
              </a:rPr>
              <a:t>Management</a:t>
            </a:r>
            <a:endParaRPr sz="12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13498" y="5501132"/>
            <a:ext cx="2204720" cy="75438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indent="344805">
              <a:lnSpc>
                <a:spcPts val="1390"/>
              </a:lnSpc>
              <a:spcBef>
                <a:spcPts val="185"/>
              </a:spcBef>
            </a:pPr>
            <a:r>
              <a:rPr sz="1200" spc="-10" dirty="0">
                <a:solidFill>
                  <a:srgbClr val="7F7F7F"/>
                </a:solidFill>
                <a:latin typeface="Calibri"/>
                <a:cs typeface="Calibri"/>
              </a:rPr>
              <a:t>Control over drivers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and  vehicles </a:t>
            </a:r>
            <a:r>
              <a:rPr sz="1200" spc="-10" dirty="0">
                <a:solidFill>
                  <a:srgbClr val="7F7F7F"/>
                </a:solidFill>
                <a:latin typeface="Calibri"/>
                <a:cs typeface="Calibri"/>
              </a:rPr>
              <a:t>Expenditure by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monitoring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ts val="1415"/>
              </a:lnSpc>
              <a:spcBef>
                <a:spcPts val="35"/>
              </a:spcBef>
            </a:pP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cash.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ts val="1415"/>
              </a:lnSpc>
            </a:pP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Also,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Go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Cashless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287773" y="3886200"/>
            <a:ext cx="1816735" cy="1095375"/>
          </a:xfrm>
          <a:custGeom>
            <a:avLst/>
            <a:gdLst/>
            <a:ahLst/>
            <a:cxnLst/>
            <a:rect l="l" t="t" r="r" b="b"/>
            <a:pathLst>
              <a:path w="1816735" h="1095375">
                <a:moveTo>
                  <a:pt x="0" y="0"/>
                </a:moveTo>
                <a:lnTo>
                  <a:pt x="1816138" y="0"/>
                </a:lnTo>
                <a:lnTo>
                  <a:pt x="1816138" y="1094879"/>
                </a:lnTo>
                <a:lnTo>
                  <a:pt x="0" y="109487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287773" y="3886200"/>
            <a:ext cx="1816735" cy="1095375"/>
          </a:xfrm>
          <a:custGeom>
            <a:avLst/>
            <a:gdLst/>
            <a:ahLst/>
            <a:cxnLst/>
            <a:rect l="l" t="t" r="r" b="b"/>
            <a:pathLst>
              <a:path w="1816735" h="1095375">
                <a:moveTo>
                  <a:pt x="0" y="0"/>
                </a:moveTo>
                <a:lnTo>
                  <a:pt x="1816131" y="0"/>
                </a:lnTo>
                <a:lnTo>
                  <a:pt x="1816131" y="1094870"/>
                </a:lnTo>
                <a:lnTo>
                  <a:pt x="0" y="109487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742688" y="3843528"/>
            <a:ext cx="990600" cy="10728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3BD231C-79C5-4D4A-8713-77B285C518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20" y="-3171"/>
            <a:ext cx="1185904" cy="118590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7D1EBF7-7FB7-475C-B272-B0F9558AAFD5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451612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66264" algn="l"/>
                <a:tab pos="2155190" algn="l"/>
              </a:tabLst>
            </a:pPr>
            <a:r>
              <a:rPr b="1" spc="-10" dirty="0">
                <a:solidFill>
                  <a:schemeClr val="tx2"/>
                </a:solidFill>
                <a:latin typeface="Calibri"/>
                <a:cs typeface="Calibri"/>
              </a:rPr>
              <a:t>Optimization	</a:t>
            </a:r>
            <a:r>
              <a:rPr dirty="0">
                <a:solidFill>
                  <a:schemeClr val="tx2"/>
                </a:solidFill>
              </a:rPr>
              <a:t>|	</a:t>
            </a:r>
            <a:r>
              <a:rPr spc="-15" dirty="0">
                <a:solidFill>
                  <a:schemeClr val="tx2"/>
                </a:solidFill>
              </a:rPr>
              <a:t>Cost </a:t>
            </a:r>
            <a:r>
              <a:rPr dirty="0">
                <a:solidFill>
                  <a:schemeClr val="tx2"/>
                </a:solidFill>
              </a:rPr>
              <a:t>&amp;</a:t>
            </a:r>
            <a:r>
              <a:rPr spc="-40" dirty="0">
                <a:solidFill>
                  <a:schemeClr val="tx2"/>
                </a:solidFill>
              </a:rPr>
              <a:t> </a:t>
            </a:r>
            <a:r>
              <a:rPr spc="-15" dirty="0">
                <a:solidFill>
                  <a:schemeClr val="tx2"/>
                </a:solidFill>
              </a:rPr>
              <a:t>Operations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63457" y="1406652"/>
            <a:ext cx="2764155" cy="40128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5" dirty="0">
                <a:solidFill>
                  <a:schemeClr val="tx2"/>
                </a:solidFill>
                <a:latin typeface="Calibri"/>
                <a:cs typeface="Calibri"/>
              </a:rPr>
              <a:t>Turn </a:t>
            </a:r>
            <a:r>
              <a:rPr sz="1400" b="1" dirty="0">
                <a:solidFill>
                  <a:schemeClr val="tx2"/>
                </a:solidFill>
                <a:latin typeface="Calibri"/>
                <a:cs typeface="Calibri"/>
              </a:rPr>
              <a:t>Around</a:t>
            </a:r>
            <a:r>
              <a:rPr sz="1400" b="1" spc="4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400" b="1" spc="5" dirty="0">
                <a:solidFill>
                  <a:schemeClr val="tx2"/>
                </a:solidFill>
                <a:latin typeface="Calibri"/>
                <a:cs typeface="Calibri"/>
              </a:rPr>
              <a:t>Time</a:t>
            </a:r>
            <a:endParaRPr sz="1400" dirty="0">
              <a:solidFill>
                <a:schemeClr val="tx2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12700" marR="99695">
              <a:lnSpc>
                <a:spcPct val="102200"/>
              </a:lnSpc>
            </a:pP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Optimize both </a:t>
            </a:r>
            <a:r>
              <a:rPr sz="1200" spc="15" dirty="0">
                <a:solidFill>
                  <a:srgbClr val="7F7F7F"/>
                </a:solidFill>
                <a:latin typeface="Calibri"/>
                <a:cs typeface="Calibri"/>
              </a:rPr>
              <a:t>‘In-Plant’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&amp; </a:t>
            </a:r>
            <a:r>
              <a:rPr sz="1200" spc="15" dirty="0">
                <a:solidFill>
                  <a:srgbClr val="7F7F7F"/>
                </a:solidFill>
                <a:latin typeface="Calibri"/>
                <a:cs typeface="Calibri"/>
              </a:rPr>
              <a:t>Outbound 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movement using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recursive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analysis. 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Identify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and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take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action against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repetitive  defaulters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chemeClr val="tx2"/>
                </a:solidFill>
                <a:latin typeface="Calibri"/>
                <a:cs typeface="Calibri"/>
              </a:rPr>
              <a:t>Distance</a:t>
            </a:r>
            <a:r>
              <a:rPr sz="1400" b="1" spc="1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chemeClr val="tx2"/>
                </a:solidFill>
                <a:latin typeface="Calibri"/>
                <a:cs typeface="Calibri"/>
              </a:rPr>
              <a:t>Correction</a:t>
            </a:r>
            <a:endParaRPr sz="1400" dirty="0">
              <a:solidFill>
                <a:schemeClr val="tx2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12700" marR="5080">
              <a:lnSpc>
                <a:spcPct val="103899"/>
              </a:lnSpc>
            </a:pP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Create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a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repository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of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dealer locations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&amp; 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eliminate cases where the distances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in the 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ERP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system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is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leading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to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unnecessarily high 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payouts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solidFill>
                  <a:schemeClr val="tx2"/>
                </a:solidFill>
                <a:latin typeface="Calibri"/>
                <a:cs typeface="Calibri"/>
              </a:rPr>
              <a:t>Transporter</a:t>
            </a:r>
            <a:r>
              <a:rPr sz="1400" b="1" spc="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chemeClr val="tx2"/>
                </a:solidFill>
                <a:latin typeface="Calibri"/>
                <a:cs typeface="Calibri"/>
              </a:rPr>
              <a:t>Performance</a:t>
            </a:r>
            <a:endParaRPr sz="1400" dirty="0">
              <a:solidFill>
                <a:schemeClr val="tx2"/>
              </a:solidFill>
              <a:latin typeface="Calibri"/>
              <a:cs typeface="Calibri"/>
            </a:endParaRPr>
          </a:p>
          <a:p>
            <a:pPr marL="12700" marR="41910">
              <a:lnSpc>
                <a:spcPct val="101699"/>
              </a:lnSpc>
              <a:spcBef>
                <a:spcPts val="1495"/>
              </a:spcBef>
            </a:pP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Insightful reports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&amp;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analysis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on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no.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of trips  undertaken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and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their statuses. Incentivize  or penalize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based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on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their performances 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to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ensure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a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higher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standard of</a:t>
            </a:r>
            <a:r>
              <a:rPr sz="1200" spc="8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operations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39991" y="1406652"/>
            <a:ext cx="2824480" cy="39821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5" dirty="0">
                <a:solidFill>
                  <a:schemeClr val="tx2"/>
                </a:solidFill>
                <a:latin typeface="Calibri"/>
                <a:cs typeface="Calibri"/>
              </a:rPr>
              <a:t>Dealer </a:t>
            </a:r>
            <a:r>
              <a:rPr sz="1400" b="1" dirty="0">
                <a:solidFill>
                  <a:schemeClr val="tx2"/>
                </a:solidFill>
                <a:latin typeface="Calibri"/>
                <a:cs typeface="Calibri"/>
              </a:rPr>
              <a:t>Performance</a:t>
            </a:r>
            <a:endParaRPr sz="1400" dirty="0">
              <a:solidFill>
                <a:schemeClr val="tx2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12700" marR="20955">
              <a:lnSpc>
                <a:spcPct val="102200"/>
              </a:lnSpc>
            </a:pP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Identify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dealer performance via reports 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generated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using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trip related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metrics such as 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completed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shipments, unsuccessful  shipments, deviation, dealer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detention</a:t>
            </a:r>
            <a:r>
              <a:rPr sz="1200" spc="3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etc.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chemeClr val="tx2"/>
                </a:solidFill>
                <a:latin typeface="Calibri"/>
                <a:cs typeface="Calibri"/>
              </a:rPr>
              <a:t>Increased </a:t>
            </a:r>
            <a:r>
              <a:rPr sz="1400" b="1" spc="-20" dirty="0">
                <a:solidFill>
                  <a:schemeClr val="tx2"/>
                </a:solidFill>
                <a:latin typeface="Calibri"/>
                <a:cs typeface="Calibri"/>
              </a:rPr>
              <a:t>Trip</a:t>
            </a:r>
            <a:r>
              <a:rPr sz="1400" b="1" spc="2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chemeClr val="tx2"/>
                </a:solidFill>
                <a:latin typeface="Calibri"/>
                <a:cs typeface="Calibri"/>
              </a:rPr>
              <a:t>Frequency</a:t>
            </a:r>
            <a:endParaRPr sz="1400" dirty="0">
              <a:solidFill>
                <a:schemeClr val="tx2"/>
              </a:solidFill>
              <a:latin typeface="Calibri"/>
              <a:cs typeface="Calibri"/>
            </a:endParaRPr>
          </a:p>
          <a:p>
            <a:pPr marL="12700" marR="9525">
              <a:lnSpc>
                <a:spcPct val="104400"/>
              </a:lnSpc>
              <a:spcBef>
                <a:spcPts val="1455"/>
              </a:spcBef>
            </a:pP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Provide visibility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to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dealers along with the  </a:t>
            </a:r>
            <a:r>
              <a:rPr sz="1200" spc="-25" dirty="0">
                <a:solidFill>
                  <a:srgbClr val="7F7F7F"/>
                </a:solidFill>
                <a:latin typeface="Calibri"/>
                <a:cs typeface="Calibri"/>
              </a:rPr>
              <a:t>ETA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to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ensure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the detention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time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is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reduced  </a:t>
            </a:r>
            <a:r>
              <a:rPr sz="1200" spc="15" dirty="0">
                <a:solidFill>
                  <a:srgbClr val="7F7F7F"/>
                </a:solidFill>
                <a:latin typeface="Calibri"/>
                <a:cs typeface="Calibri"/>
              </a:rPr>
              <a:t>and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thereby facilitate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a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quicker return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to 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plant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5" dirty="0">
                <a:solidFill>
                  <a:schemeClr val="tx2"/>
                </a:solidFill>
                <a:latin typeface="Calibri"/>
                <a:cs typeface="Calibri"/>
              </a:rPr>
              <a:t>Demand</a:t>
            </a:r>
            <a:r>
              <a:rPr sz="1400" b="1" spc="1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chemeClr val="tx2"/>
                </a:solidFill>
                <a:latin typeface="Calibri"/>
                <a:cs typeface="Calibri"/>
              </a:rPr>
              <a:t>Forecasting</a:t>
            </a:r>
            <a:endParaRPr sz="1400" dirty="0">
              <a:solidFill>
                <a:schemeClr val="tx2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12700" marR="5080">
              <a:lnSpc>
                <a:spcPct val="102200"/>
              </a:lnSpc>
            </a:pP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Daily report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of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vehicle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status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for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precise  planning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to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aid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in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increased serviceability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to 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facilitate greater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sales volumes and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thereby  capture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a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larger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market</a:t>
            </a:r>
            <a:r>
              <a:rPr sz="1200" spc="4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share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2023" y="862583"/>
            <a:ext cx="2319528" cy="4992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51703" y="838200"/>
            <a:ext cx="2286000" cy="4989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687C19-E530-41BC-978C-01EA6912CA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20" y="-3171"/>
            <a:ext cx="1185904" cy="11859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742F38-642C-481B-97BE-6274581FC9D5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812" y="0"/>
            <a:ext cx="12176187" cy="68532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170561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chemeClr val="tx2"/>
                </a:solidFill>
                <a:latin typeface="Calibri"/>
                <a:cs typeface="Calibri"/>
              </a:rPr>
              <a:t>Live</a:t>
            </a:r>
            <a:r>
              <a:rPr b="1" spc="-8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chemeClr val="tx2"/>
                </a:solidFill>
                <a:latin typeface="Calibri"/>
                <a:cs typeface="Calibri"/>
              </a:rPr>
              <a:t>Tracking</a:t>
            </a:r>
          </a:p>
        </p:txBody>
      </p:sp>
      <p:sp>
        <p:nvSpPr>
          <p:cNvPr id="4" name="object 4"/>
          <p:cNvSpPr/>
          <p:nvPr/>
        </p:nvSpPr>
        <p:spPr>
          <a:xfrm>
            <a:off x="3105911" y="2130551"/>
            <a:ext cx="6787896" cy="3837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18104" y="2179320"/>
            <a:ext cx="6687311" cy="37368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291842" y="979423"/>
            <a:ext cx="3220720" cy="815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5" dirty="0">
                <a:solidFill>
                  <a:schemeClr val="tx2"/>
                </a:solidFill>
                <a:latin typeface="Calibri"/>
                <a:cs typeface="Calibri"/>
              </a:rPr>
              <a:t>Track </a:t>
            </a:r>
            <a:r>
              <a:rPr sz="1500" spc="-5" dirty="0">
                <a:solidFill>
                  <a:schemeClr val="tx2"/>
                </a:solidFill>
                <a:latin typeface="Calibri"/>
                <a:cs typeface="Calibri"/>
              </a:rPr>
              <a:t>movement </a:t>
            </a:r>
            <a:r>
              <a:rPr sz="1500" dirty="0">
                <a:solidFill>
                  <a:schemeClr val="tx2"/>
                </a:solidFill>
                <a:latin typeface="Calibri"/>
                <a:cs typeface="Calibri"/>
              </a:rPr>
              <a:t>of </a:t>
            </a:r>
            <a:r>
              <a:rPr sz="1500" spc="-10" dirty="0">
                <a:solidFill>
                  <a:schemeClr val="tx2"/>
                </a:solidFill>
                <a:latin typeface="Calibri"/>
                <a:cs typeface="Calibri"/>
              </a:rPr>
              <a:t>any </a:t>
            </a:r>
            <a:r>
              <a:rPr sz="1500" dirty="0">
                <a:solidFill>
                  <a:schemeClr val="tx2"/>
                </a:solidFill>
                <a:latin typeface="Calibri"/>
                <a:cs typeface="Calibri"/>
              </a:rPr>
              <a:t>particular</a:t>
            </a:r>
            <a:r>
              <a:rPr sz="1500" spc="-1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chemeClr val="tx2"/>
                </a:solidFill>
                <a:latin typeface="Calibri"/>
                <a:cs typeface="Calibri"/>
              </a:rPr>
              <a:t>vehicle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250" dirty="0">
              <a:solidFill>
                <a:schemeClr val="tx2"/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chemeClr val="tx2"/>
                </a:solidFill>
                <a:latin typeface="Calibri"/>
                <a:cs typeface="Calibri"/>
              </a:rPr>
              <a:t>Have </a:t>
            </a:r>
            <a:r>
              <a:rPr sz="1500" dirty="0">
                <a:solidFill>
                  <a:schemeClr val="tx2"/>
                </a:solidFill>
                <a:latin typeface="Calibri"/>
                <a:cs typeface="Calibri"/>
              </a:rPr>
              <a:t>a </a:t>
            </a:r>
            <a:r>
              <a:rPr sz="1500" spc="-15" dirty="0">
                <a:solidFill>
                  <a:schemeClr val="tx2"/>
                </a:solidFill>
                <a:latin typeface="Calibri"/>
                <a:cs typeface="Calibri"/>
              </a:rPr>
              <a:t>hawk-eye </a:t>
            </a:r>
            <a:r>
              <a:rPr sz="1500" dirty="0">
                <a:solidFill>
                  <a:schemeClr val="tx2"/>
                </a:solidFill>
                <a:latin typeface="Calibri"/>
                <a:cs typeface="Calibri"/>
              </a:rPr>
              <a:t>view of </a:t>
            </a:r>
            <a:r>
              <a:rPr sz="1500" spc="-5" dirty="0">
                <a:solidFill>
                  <a:schemeClr val="tx2"/>
                </a:solidFill>
                <a:latin typeface="Calibri"/>
                <a:cs typeface="Calibri"/>
              </a:rPr>
              <a:t>the </a:t>
            </a:r>
            <a:r>
              <a:rPr sz="1500" spc="-10" dirty="0">
                <a:solidFill>
                  <a:schemeClr val="tx2"/>
                </a:solidFill>
                <a:latin typeface="Calibri"/>
                <a:cs typeface="Calibri"/>
              </a:rPr>
              <a:t>entire</a:t>
            </a:r>
            <a:r>
              <a:rPr sz="1500" spc="1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chemeClr val="tx2"/>
                </a:solidFill>
                <a:latin typeface="Calibri"/>
                <a:cs typeface="Calibri"/>
              </a:rPr>
              <a:t>fleet</a:t>
            </a:r>
          </a:p>
        </p:txBody>
      </p:sp>
      <p:sp>
        <p:nvSpPr>
          <p:cNvPr id="7" name="object 7"/>
          <p:cNvSpPr/>
          <p:nvPr/>
        </p:nvSpPr>
        <p:spPr>
          <a:xfrm>
            <a:off x="3118104" y="2414016"/>
            <a:ext cx="6687311" cy="34960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66800" y="2151888"/>
            <a:ext cx="1898904" cy="37581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189014" y="982471"/>
            <a:ext cx="3420745" cy="815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chemeClr val="tx2"/>
                </a:solidFill>
                <a:latin typeface="Calibri"/>
                <a:cs typeface="Calibri"/>
              </a:rPr>
              <a:t>Analysis of </a:t>
            </a:r>
            <a:r>
              <a:rPr sz="1500" spc="-5" dirty="0">
                <a:solidFill>
                  <a:schemeClr val="tx2"/>
                </a:solidFill>
                <a:latin typeface="Calibri"/>
                <a:cs typeface="Calibri"/>
              </a:rPr>
              <a:t>the </a:t>
            </a:r>
            <a:r>
              <a:rPr sz="1500" spc="-10" dirty="0">
                <a:solidFill>
                  <a:schemeClr val="tx2"/>
                </a:solidFill>
                <a:latin typeface="Calibri"/>
                <a:cs typeface="Calibri"/>
              </a:rPr>
              <a:t>routes, traffic, </a:t>
            </a:r>
            <a:r>
              <a:rPr sz="1500" dirty="0">
                <a:solidFill>
                  <a:schemeClr val="tx2"/>
                </a:solidFill>
                <a:latin typeface="Calibri"/>
                <a:cs typeface="Calibri"/>
              </a:rPr>
              <a:t>idle times</a:t>
            </a:r>
            <a:r>
              <a:rPr sz="1500" spc="-10" dirty="0">
                <a:solidFill>
                  <a:schemeClr val="tx2"/>
                </a:solidFill>
                <a:latin typeface="Calibri"/>
                <a:cs typeface="Calibri"/>
              </a:rPr>
              <a:t> etc.</a:t>
            </a:r>
            <a:endParaRPr sz="1500" dirty="0">
              <a:solidFill>
                <a:schemeClr val="tx2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250" dirty="0">
              <a:solidFill>
                <a:schemeClr val="tx2"/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0" spc="-5" dirty="0">
                <a:solidFill>
                  <a:schemeClr val="tx2"/>
                </a:solidFill>
                <a:latin typeface="Calibri"/>
                <a:cs typeface="Calibri"/>
              </a:rPr>
              <a:t>Customizable </a:t>
            </a:r>
            <a:r>
              <a:rPr sz="1500" dirty="0">
                <a:solidFill>
                  <a:schemeClr val="tx2"/>
                </a:solidFill>
                <a:latin typeface="Calibri"/>
                <a:cs typeface="Calibri"/>
              </a:rPr>
              <a:t>time and </a:t>
            </a:r>
            <a:r>
              <a:rPr sz="1500" spc="-10" dirty="0">
                <a:solidFill>
                  <a:schemeClr val="tx2"/>
                </a:solidFill>
                <a:latin typeface="Calibri"/>
                <a:cs typeface="Calibri"/>
              </a:rPr>
              <a:t>date</a:t>
            </a:r>
            <a:r>
              <a:rPr sz="1500" spc="-2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500" spc="-5" dirty="0">
                <a:solidFill>
                  <a:schemeClr val="tx2"/>
                </a:solidFill>
                <a:latin typeface="Calibri"/>
                <a:cs typeface="Calibri"/>
              </a:rPr>
              <a:t>settings</a:t>
            </a:r>
            <a:endParaRPr sz="15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65175" y="807719"/>
            <a:ext cx="1508760" cy="119768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80158" y="963002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156717" y="0"/>
                </a:moveTo>
                <a:lnTo>
                  <a:pt x="0" y="156705"/>
                </a:lnTo>
                <a:lnTo>
                  <a:pt x="156717" y="313423"/>
                </a:lnTo>
                <a:lnTo>
                  <a:pt x="313423" y="156705"/>
                </a:lnTo>
                <a:lnTo>
                  <a:pt x="156717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80158" y="963002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0" y="156714"/>
                </a:moveTo>
                <a:lnTo>
                  <a:pt x="156714" y="0"/>
                </a:lnTo>
                <a:lnTo>
                  <a:pt x="313428" y="156714"/>
                </a:lnTo>
                <a:lnTo>
                  <a:pt x="156714" y="313428"/>
                </a:lnTo>
                <a:lnTo>
                  <a:pt x="0" y="15671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82432" y="1515541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156717" y="0"/>
                </a:moveTo>
                <a:lnTo>
                  <a:pt x="0" y="156717"/>
                </a:lnTo>
                <a:lnTo>
                  <a:pt x="156717" y="313436"/>
                </a:lnTo>
                <a:lnTo>
                  <a:pt x="313423" y="156717"/>
                </a:lnTo>
                <a:lnTo>
                  <a:pt x="156717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82432" y="1515541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0" y="156714"/>
                </a:moveTo>
                <a:lnTo>
                  <a:pt x="156714" y="0"/>
                </a:lnTo>
                <a:lnTo>
                  <a:pt x="313428" y="156714"/>
                </a:lnTo>
                <a:lnTo>
                  <a:pt x="156714" y="313428"/>
                </a:lnTo>
                <a:lnTo>
                  <a:pt x="0" y="15671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88418" y="959358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156717" y="0"/>
                </a:moveTo>
                <a:lnTo>
                  <a:pt x="0" y="156705"/>
                </a:lnTo>
                <a:lnTo>
                  <a:pt x="156717" y="313423"/>
                </a:lnTo>
                <a:lnTo>
                  <a:pt x="313436" y="156705"/>
                </a:lnTo>
                <a:lnTo>
                  <a:pt x="156717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88418" y="959358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0" y="156714"/>
                </a:moveTo>
                <a:lnTo>
                  <a:pt x="156714" y="0"/>
                </a:lnTo>
                <a:lnTo>
                  <a:pt x="313428" y="156714"/>
                </a:lnTo>
                <a:lnTo>
                  <a:pt x="156714" y="313428"/>
                </a:lnTo>
                <a:lnTo>
                  <a:pt x="0" y="15671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90691" y="1511896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156718" y="0"/>
                </a:moveTo>
                <a:lnTo>
                  <a:pt x="0" y="156717"/>
                </a:lnTo>
                <a:lnTo>
                  <a:pt x="156718" y="313423"/>
                </a:lnTo>
                <a:lnTo>
                  <a:pt x="313436" y="156717"/>
                </a:lnTo>
                <a:lnTo>
                  <a:pt x="156718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90691" y="1511896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0" y="156714"/>
                </a:moveTo>
                <a:lnTo>
                  <a:pt x="156714" y="0"/>
                </a:lnTo>
                <a:lnTo>
                  <a:pt x="313428" y="156714"/>
                </a:lnTo>
                <a:lnTo>
                  <a:pt x="156714" y="313428"/>
                </a:lnTo>
                <a:lnTo>
                  <a:pt x="0" y="15671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0859900-C6AB-43F2-84D9-C942F324279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20" y="-3171"/>
            <a:ext cx="1185904" cy="118590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B070ED8-0933-4E78-AEDB-1C93B1280D2E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244856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chemeClr val="tx2"/>
                </a:solidFill>
                <a:latin typeface="Calibri"/>
                <a:cs typeface="Calibri"/>
              </a:rPr>
              <a:t>Shipment</a:t>
            </a:r>
            <a:r>
              <a:rPr b="1" spc="-9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chemeClr val="tx2"/>
                </a:solidFill>
                <a:latin typeface="Calibri"/>
                <a:cs typeface="Calibri"/>
              </a:rPr>
              <a:t>Tracking</a:t>
            </a:r>
          </a:p>
        </p:txBody>
      </p:sp>
      <p:sp>
        <p:nvSpPr>
          <p:cNvPr id="3" name="object 3"/>
          <p:cNvSpPr/>
          <p:nvPr/>
        </p:nvSpPr>
        <p:spPr>
          <a:xfrm>
            <a:off x="536093" y="814171"/>
            <a:ext cx="1184910" cy="1184910"/>
          </a:xfrm>
          <a:custGeom>
            <a:avLst/>
            <a:gdLst/>
            <a:ahLst/>
            <a:cxnLst/>
            <a:rect l="l" t="t" r="r" b="b"/>
            <a:pathLst>
              <a:path w="1184910" h="1184910">
                <a:moveTo>
                  <a:pt x="592439" y="0"/>
                </a:moveTo>
                <a:lnTo>
                  <a:pt x="0" y="592429"/>
                </a:lnTo>
                <a:lnTo>
                  <a:pt x="592439" y="1184871"/>
                </a:lnTo>
                <a:lnTo>
                  <a:pt x="1184883" y="592429"/>
                </a:lnTo>
                <a:lnTo>
                  <a:pt x="592439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6093" y="814171"/>
            <a:ext cx="1184910" cy="1184910"/>
          </a:xfrm>
          <a:custGeom>
            <a:avLst/>
            <a:gdLst/>
            <a:ahLst/>
            <a:cxnLst/>
            <a:rect l="l" t="t" r="r" b="b"/>
            <a:pathLst>
              <a:path w="1184910" h="1184910">
                <a:moveTo>
                  <a:pt x="0" y="592440"/>
                </a:moveTo>
                <a:lnTo>
                  <a:pt x="592440" y="0"/>
                </a:lnTo>
                <a:lnTo>
                  <a:pt x="1184880" y="592440"/>
                </a:lnTo>
                <a:lnTo>
                  <a:pt x="592440" y="1184880"/>
                </a:lnTo>
                <a:lnTo>
                  <a:pt x="0" y="592440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3943" y="877824"/>
            <a:ext cx="1908048" cy="13472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164232" y="961135"/>
            <a:ext cx="7569834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chemeClr val="tx2"/>
                </a:solidFill>
                <a:latin typeface="Calibri"/>
                <a:cs typeface="Calibri"/>
              </a:rPr>
              <a:t>Visibility of all </a:t>
            </a:r>
            <a:r>
              <a:rPr sz="1500" spc="-5" dirty="0">
                <a:solidFill>
                  <a:schemeClr val="tx2"/>
                </a:solidFill>
                <a:latin typeface="Calibri"/>
                <a:cs typeface="Calibri"/>
              </a:rPr>
              <a:t>outbound shipments equipped </a:t>
            </a:r>
            <a:r>
              <a:rPr sz="1500" dirty="0">
                <a:solidFill>
                  <a:schemeClr val="tx2"/>
                </a:solidFill>
                <a:latin typeface="Calibri"/>
                <a:cs typeface="Calibri"/>
              </a:rPr>
              <a:t>with </a:t>
            </a:r>
            <a:r>
              <a:rPr sz="1500" spc="-5" dirty="0">
                <a:solidFill>
                  <a:schemeClr val="tx2"/>
                </a:solidFill>
                <a:latin typeface="Calibri"/>
                <a:cs typeface="Calibri"/>
              </a:rPr>
              <a:t>intelligent </a:t>
            </a:r>
            <a:r>
              <a:rPr sz="1500" dirty="0">
                <a:solidFill>
                  <a:schemeClr val="tx2"/>
                </a:solidFill>
                <a:latin typeface="Calibri"/>
                <a:cs typeface="Calibri"/>
              </a:rPr>
              <a:t>algorithms </a:t>
            </a:r>
            <a:r>
              <a:rPr sz="1500" spc="-10" dirty="0">
                <a:solidFill>
                  <a:schemeClr val="tx2"/>
                </a:solidFill>
                <a:latin typeface="Calibri"/>
                <a:cs typeface="Calibri"/>
              </a:rPr>
              <a:t>to </a:t>
            </a:r>
            <a:r>
              <a:rPr sz="1500" spc="-5" dirty="0">
                <a:solidFill>
                  <a:schemeClr val="tx2"/>
                </a:solidFill>
                <a:latin typeface="Calibri"/>
                <a:cs typeface="Calibri"/>
              </a:rPr>
              <a:t>identify various</a:t>
            </a:r>
            <a:r>
              <a:rPr sz="1500" spc="12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500" spc="-15" dirty="0">
                <a:solidFill>
                  <a:schemeClr val="tx2"/>
                </a:solidFill>
                <a:latin typeface="Calibri"/>
                <a:cs typeface="Calibri"/>
              </a:rPr>
              <a:t>states</a:t>
            </a:r>
            <a:endParaRPr sz="15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377717" y="1475219"/>
            <a:ext cx="1137285" cy="256540"/>
          </a:xfrm>
          <a:custGeom>
            <a:avLst/>
            <a:gdLst/>
            <a:ahLst/>
            <a:cxnLst/>
            <a:rect l="l" t="t" r="r" b="b"/>
            <a:pathLst>
              <a:path w="1137285" h="256539">
                <a:moveTo>
                  <a:pt x="1008824" y="0"/>
                </a:moveTo>
                <a:lnTo>
                  <a:pt x="0" y="0"/>
                </a:lnTo>
                <a:lnTo>
                  <a:pt x="0" y="256032"/>
                </a:lnTo>
                <a:lnTo>
                  <a:pt x="1008824" y="256032"/>
                </a:lnTo>
                <a:lnTo>
                  <a:pt x="1136840" y="128028"/>
                </a:lnTo>
                <a:lnTo>
                  <a:pt x="1008824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77717" y="1475219"/>
            <a:ext cx="1137285" cy="256540"/>
          </a:xfrm>
          <a:custGeom>
            <a:avLst/>
            <a:gdLst/>
            <a:ahLst/>
            <a:cxnLst/>
            <a:rect l="l" t="t" r="r" b="b"/>
            <a:pathLst>
              <a:path w="1137285" h="256539">
                <a:moveTo>
                  <a:pt x="0" y="0"/>
                </a:moveTo>
                <a:lnTo>
                  <a:pt x="1008830" y="0"/>
                </a:lnTo>
                <a:lnTo>
                  <a:pt x="1136840" y="128016"/>
                </a:lnTo>
                <a:lnTo>
                  <a:pt x="1008830" y="256030"/>
                </a:lnTo>
                <a:lnTo>
                  <a:pt x="0" y="25603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231718" y="1475219"/>
            <a:ext cx="1137285" cy="256540"/>
          </a:xfrm>
          <a:custGeom>
            <a:avLst/>
            <a:gdLst/>
            <a:ahLst/>
            <a:cxnLst/>
            <a:rect l="l" t="t" r="r" b="b"/>
            <a:pathLst>
              <a:path w="1137285" h="256539">
                <a:moveTo>
                  <a:pt x="1136840" y="0"/>
                </a:moveTo>
                <a:lnTo>
                  <a:pt x="128015" y="0"/>
                </a:lnTo>
                <a:lnTo>
                  <a:pt x="0" y="128015"/>
                </a:lnTo>
                <a:lnTo>
                  <a:pt x="128015" y="256032"/>
                </a:lnTo>
                <a:lnTo>
                  <a:pt x="1136840" y="256032"/>
                </a:lnTo>
                <a:lnTo>
                  <a:pt x="113684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31718" y="1475221"/>
            <a:ext cx="1137285" cy="256540"/>
          </a:xfrm>
          <a:custGeom>
            <a:avLst/>
            <a:gdLst/>
            <a:ahLst/>
            <a:cxnLst/>
            <a:rect l="l" t="t" r="r" b="b"/>
            <a:pathLst>
              <a:path w="1137285" h="256539">
                <a:moveTo>
                  <a:pt x="1136840" y="256030"/>
                </a:moveTo>
                <a:lnTo>
                  <a:pt x="128010" y="256030"/>
                </a:lnTo>
                <a:lnTo>
                  <a:pt x="0" y="128014"/>
                </a:lnTo>
                <a:lnTo>
                  <a:pt x="128010" y="0"/>
                </a:lnTo>
                <a:lnTo>
                  <a:pt x="1136840" y="0"/>
                </a:lnTo>
                <a:lnTo>
                  <a:pt x="1136840" y="256030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004377" y="1463179"/>
            <a:ext cx="1137285" cy="256540"/>
          </a:xfrm>
          <a:custGeom>
            <a:avLst/>
            <a:gdLst/>
            <a:ahLst/>
            <a:cxnLst/>
            <a:rect l="l" t="t" r="r" b="b"/>
            <a:pathLst>
              <a:path w="1137285" h="256539">
                <a:moveTo>
                  <a:pt x="1008824" y="0"/>
                </a:moveTo>
                <a:lnTo>
                  <a:pt x="0" y="0"/>
                </a:lnTo>
                <a:lnTo>
                  <a:pt x="0" y="256031"/>
                </a:lnTo>
                <a:lnTo>
                  <a:pt x="1008824" y="256031"/>
                </a:lnTo>
                <a:lnTo>
                  <a:pt x="1136840" y="128015"/>
                </a:lnTo>
                <a:lnTo>
                  <a:pt x="1008824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004377" y="1463179"/>
            <a:ext cx="1137285" cy="256540"/>
          </a:xfrm>
          <a:custGeom>
            <a:avLst/>
            <a:gdLst/>
            <a:ahLst/>
            <a:cxnLst/>
            <a:rect l="l" t="t" r="r" b="b"/>
            <a:pathLst>
              <a:path w="1137285" h="256539">
                <a:moveTo>
                  <a:pt x="0" y="0"/>
                </a:moveTo>
                <a:lnTo>
                  <a:pt x="1008830" y="0"/>
                </a:lnTo>
                <a:lnTo>
                  <a:pt x="1136840" y="128016"/>
                </a:lnTo>
                <a:lnTo>
                  <a:pt x="1008830" y="256030"/>
                </a:lnTo>
                <a:lnTo>
                  <a:pt x="0" y="25603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58378" y="1463179"/>
            <a:ext cx="1137285" cy="256540"/>
          </a:xfrm>
          <a:custGeom>
            <a:avLst/>
            <a:gdLst/>
            <a:ahLst/>
            <a:cxnLst/>
            <a:rect l="l" t="t" r="r" b="b"/>
            <a:pathLst>
              <a:path w="1137285" h="256539">
                <a:moveTo>
                  <a:pt x="1136840" y="0"/>
                </a:moveTo>
                <a:lnTo>
                  <a:pt x="128015" y="0"/>
                </a:lnTo>
                <a:lnTo>
                  <a:pt x="0" y="128015"/>
                </a:lnTo>
                <a:lnTo>
                  <a:pt x="128015" y="256031"/>
                </a:lnTo>
                <a:lnTo>
                  <a:pt x="1136840" y="256031"/>
                </a:lnTo>
                <a:lnTo>
                  <a:pt x="1136840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58378" y="1463181"/>
            <a:ext cx="1137285" cy="256540"/>
          </a:xfrm>
          <a:custGeom>
            <a:avLst/>
            <a:gdLst/>
            <a:ahLst/>
            <a:cxnLst/>
            <a:rect l="l" t="t" r="r" b="b"/>
            <a:pathLst>
              <a:path w="1137285" h="256539">
                <a:moveTo>
                  <a:pt x="1136840" y="256030"/>
                </a:moveTo>
                <a:lnTo>
                  <a:pt x="128010" y="256030"/>
                </a:lnTo>
                <a:lnTo>
                  <a:pt x="0" y="128014"/>
                </a:lnTo>
                <a:lnTo>
                  <a:pt x="128010" y="0"/>
                </a:lnTo>
                <a:lnTo>
                  <a:pt x="1136840" y="0"/>
                </a:lnTo>
                <a:lnTo>
                  <a:pt x="1136840" y="256030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751057" y="1468691"/>
            <a:ext cx="1137285" cy="256540"/>
          </a:xfrm>
          <a:custGeom>
            <a:avLst/>
            <a:gdLst/>
            <a:ahLst/>
            <a:cxnLst/>
            <a:rect l="l" t="t" r="r" b="b"/>
            <a:pathLst>
              <a:path w="1137285" h="256539">
                <a:moveTo>
                  <a:pt x="1008824" y="0"/>
                </a:moveTo>
                <a:lnTo>
                  <a:pt x="0" y="0"/>
                </a:lnTo>
                <a:lnTo>
                  <a:pt x="0" y="256032"/>
                </a:lnTo>
                <a:lnTo>
                  <a:pt x="1008824" y="256032"/>
                </a:lnTo>
                <a:lnTo>
                  <a:pt x="1136840" y="128016"/>
                </a:lnTo>
                <a:lnTo>
                  <a:pt x="1008824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751057" y="1468691"/>
            <a:ext cx="1137285" cy="256540"/>
          </a:xfrm>
          <a:custGeom>
            <a:avLst/>
            <a:gdLst/>
            <a:ahLst/>
            <a:cxnLst/>
            <a:rect l="l" t="t" r="r" b="b"/>
            <a:pathLst>
              <a:path w="1137285" h="256539">
                <a:moveTo>
                  <a:pt x="0" y="0"/>
                </a:moveTo>
                <a:lnTo>
                  <a:pt x="1008830" y="0"/>
                </a:lnTo>
                <a:lnTo>
                  <a:pt x="1136840" y="128016"/>
                </a:lnTo>
                <a:lnTo>
                  <a:pt x="1008830" y="256030"/>
                </a:lnTo>
                <a:lnTo>
                  <a:pt x="0" y="25603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05058" y="1468691"/>
            <a:ext cx="1137285" cy="256540"/>
          </a:xfrm>
          <a:custGeom>
            <a:avLst/>
            <a:gdLst/>
            <a:ahLst/>
            <a:cxnLst/>
            <a:rect l="l" t="t" r="r" b="b"/>
            <a:pathLst>
              <a:path w="1137285" h="256539">
                <a:moveTo>
                  <a:pt x="1136840" y="0"/>
                </a:moveTo>
                <a:lnTo>
                  <a:pt x="128015" y="0"/>
                </a:lnTo>
                <a:lnTo>
                  <a:pt x="0" y="128016"/>
                </a:lnTo>
                <a:lnTo>
                  <a:pt x="128015" y="256032"/>
                </a:lnTo>
                <a:lnTo>
                  <a:pt x="1136840" y="256032"/>
                </a:lnTo>
                <a:lnTo>
                  <a:pt x="1136840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05058" y="1468693"/>
            <a:ext cx="1137285" cy="256540"/>
          </a:xfrm>
          <a:custGeom>
            <a:avLst/>
            <a:gdLst/>
            <a:ahLst/>
            <a:cxnLst/>
            <a:rect l="l" t="t" r="r" b="b"/>
            <a:pathLst>
              <a:path w="1137285" h="256539">
                <a:moveTo>
                  <a:pt x="1136840" y="256030"/>
                </a:moveTo>
                <a:lnTo>
                  <a:pt x="128010" y="256030"/>
                </a:lnTo>
                <a:lnTo>
                  <a:pt x="0" y="128014"/>
                </a:lnTo>
                <a:lnTo>
                  <a:pt x="128010" y="0"/>
                </a:lnTo>
                <a:lnTo>
                  <a:pt x="1136840" y="0"/>
                </a:lnTo>
                <a:lnTo>
                  <a:pt x="1136840" y="256030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124397" y="1468691"/>
            <a:ext cx="1137285" cy="256540"/>
          </a:xfrm>
          <a:custGeom>
            <a:avLst/>
            <a:gdLst/>
            <a:ahLst/>
            <a:cxnLst/>
            <a:rect l="l" t="t" r="r" b="b"/>
            <a:pathLst>
              <a:path w="1137284" h="256539">
                <a:moveTo>
                  <a:pt x="1008824" y="0"/>
                </a:moveTo>
                <a:lnTo>
                  <a:pt x="0" y="0"/>
                </a:lnTo>
                <a:lnTo>
                  <a:pt x="0" y="256032"/>
                </a:lnTo>
                <a:lnTo>
                  <a:pt x="1008824" y="256032"/>
                </a:lnTo>
                <a:lnTo>
                  <a:pt x="1136840" y="128016"/>
                </a:lnTo>
                <a:lnTo>
                  <a:pt x="1008824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124397" y="1468691"/>
            <a:ext cx="1137285" cy="256540"/>
          </a:xfrm>
          <a:custGeom>
            <a:avLst/>
            <a:gdLst/>
            <a:ahLst/>
            <a:cxnLst/>
            <a:rect l="l" t="t" r="r" b="b"/>
            <a:pathLst>
              <a:path w="1137284" h="256539">
                <a:moveTo>
                  <a:pt x="0" y="0"/>
                </a:moveTo>
                <a:lnTo>
                  <a:pt x="1008830" y="0"/>
                </a:lnTo>
                <a:lnTo>
                  <a:pt x="1136840" y="128016"/>
                </a:lnTo>
                <a:lnTo>
                  <a:pt x="1008830" y="256030"/>
                </a:lnTo>
                <a:lnTo>
                  <a:pt x="0" y="25603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78397" y="1468691"/>
            <a:ext cx="1137285" cy="256540"/>
          </a:xfrm>
          <a:custGeom>
            <a:avLst/>
            <a:gdLst/>
            <a:ahLst/>
            <a:cxnLst/>
            <a:rect l="l" t="t" r="r" b="b"/>
            <a:pathLst>
              <a:path w="1137284" h="256539">
                <a:moveTo>
                  <a:pt x="1136840" y="0"/>
                </a:moveTo>
                <a:lnTo>
                  <a:pt x="128015" y="0"/>
                </a:lnTo>
                <a:lnTo>
                  <a:pt x="0" y="128016"/>
                </a:lnTo>
                <a:lnTo>
                  <a:pt x="128015" y="256032"/>
                </a:lnTo>
                <a:lnTo>
                  <a:pt x="1136840" y="256032"/>
                </a:lnTo>
                <a:lnTo>
                  <a:pt x="113684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78397" y="1468693"/>
            <a:ext cx="1137285" cy="256540"/>
          </a:xfrm>
          <a:custGeom>
            <a:avLst/>
            <a:gdLst/>
            <a:ahLst/>
            <a:cxnLst/>
            <a:rect l="l" t="t" r="r" b="b"/>
            <a:pathLst>
              <a:path w="1137284" h="256539">
                <a:moveTo>
                  <a:pt x="1136840" y="256030"/>
                </a:moveTo>
                <a:lnTo>
                  <a:pt x="128010" y="256030"/>
                </a:lnTo>
                <a:lnTo>
                  <a:pt x="0" y="128014"/>
                </a:lnTo>
                <a:lnTo>
                  <a:pt x="128010" y="0"/>
                </a:lnTo>
                <a:lnTo>
                  <a:pt x="1136840" y="0"/>
                </a:lnTo>
                <a:lnTo>
                  <a:pt x="1136840" y="256030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499401" y="1467650"/>
            <a:ext cx="1137285" cy="256540"/>
          </a:xfrm>
          <a:custGeom>
            <a:avLst/>
            <a:gdLst/>
            <a:ahLst/>
            <a:cxnLst/>
            <a:rect l="l" t="t" r="r" b="b"/>
            <a:pathLst>
              <a:path w="1137284" h="256539">
                <a:moveTo>
                  <a:pt x="1008824" y="0"/>
                </a:moveTo>
                <a:lnTo>
                  <a:pt x="0" y="0"/>
                </a:lnTo>
                <a:lnTo>
                  <a:pt x="0" y="256032"/>
                </a:lnTo>
                <a:lnTo>
                  <a:pt x="1008824" y="256032"/>
                </a:lnTo>
                <a:lnTo>
                  <a:pt x="1136840" y="128015"/>
                </a:lnTo>
                <a:lnTo>
                  <a:pt x="1008824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499401" y="1467650"/>
            <a:ext cx="1137285" cy="256540"/>
          </a:xfrm>
          <a:custGeom>
            <a:avLst/>
            <a:gdLst/>
            <a:ahLst/>
            <a:cxnLst/>
            <a:rect l="l" t="t" r="r" b="b"/>
            <a:pathLst>
              <a:path w="1137284" h="256539">
                <a:moveTo>
                  <a:pt x="0" y="0"/>
                </a:moveTo>
                <a:lnTo>
                  <a:pt x="1008830" y="0"/>
                </a:lnTo>
                <a:lnTo>
                  <a:pt x="1136840" y="128016"/>
                </a:lnTo>
                <a:lnTo>
                  <a:pt x="1008830" y="256030"/>
                </a:lnTo>
                <a:lnTo>
                  <a:pt x="0" y="25603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353401" y="1467650"/>
            <a:ext cx="1137285" cy="256540"/>
          </a:xfrm>
          <a:custGeom>
            <a:avLst/>
            <a:gdLst/>
            <a:ahLst/>
            <a:cxnLst/>
            <a:rect l="l" t="t" r="r" b="b"/>
            <a:pathLst>
              <a:path w="1137284" h="256539">
                <a:moveTo>
                  <a:pt x="1136840" y="0"/>
                </a:moveTo>
                <a:lnTo>
                  <a:pt x="128015" y="0"/>
                </a:lnTo>
                <a:lnTo>
                  <a:pt x="0" y="128015"/>
                </a:lnTo>
                <a:lnTo>
                  <a:pt x="128015" y="256032"/>
                </a:lnTo>
                <a:lnTo>
                  <a:pt x="1136840" y="256032"/>
                </a:lnTo>
                <a:lnTo>
                  <a:pt x="113684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353401" y="1467651"/>
            <a:ext cx="1137285" cy="256540"/>
          </a:xfrm>
          <a:custGeom>
            <a:avLst/>
            <a:gdLst/>
            <a:ahLst/>
            <a:cxnLst/>
            <a:rect l="l" t="t" r="r" b="b"/>
            <a:pathLst>
              <a:path w="1137284" h="256539">
                <a:moveTo>
                  <a:pt x="1136840" y="256030"/>
                </a:moveTo>
                <a:lnTo>
                  <a:pt x="128010" y="256030"/>
                </a:lnTo>
                <a:lnTo>
                  <a:pt x="0" y="128014"/>
                </a:lnTo>
                <a:lnTo>
                  <a:pt x="128010" y="0"/>
                </a:lnTo>
                <a:lnTo>
                  <a:pt x="1136840" y="0"/>
                </a:lnTo>
                <a:lnTo>
                  <a:pt x="1136840" y="256030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872740" y="1467650"/>
            <a:ext cx="1137285" cy="256540"/>
          </a:xfrm>
          <a:custGeom>
            <a:avLst/>
            <a:gdLst/>
            <a:ahLst/>
            <a:cxnLst/>
            <a:rect l="l" t="t" r="r" b="b"/>
            <a:pathLst>
              <a:path w="1137284" h="256539">
                <a:moveTo>
                  <a:pt x="1008824" y="0"/>
                </a:moveTo>
                <a:lnTo>
                  <a:pt x="0" y="0"/>
                </a:lnTo>
                <a:lnTo>
                  <a:pt x="0" y="256032"/>
                </a:lnTo>
                <a:lnTo>
                  <a:pt x="1008824" y="256032"/>
                </a:lnTo>
                <a:lnTo>
                  <a:pt x="1136840" y="128015"/>
                </a:lnTo>
                <a:lnTo>
                  <a:pt x="1008824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872740" y="1467650"/>
            <a:ext cx="1137285" cy="256540"/>
          </a:xfrm>
          <a:custGeom>
            <a:avLst/>
            <a:gdLst/>
            <a:ahLst/>
            <a:cxnLst/>
            <a:rect l="l" t="t" r="r" b="b"/>
            <a:pathLst>
              <a:path w="1137284" h="256539">
                <a:moveTo>
                  <a:pt x="0" y="0"/>
                </a:moveTo>
                <a:lnTo>
                  <a:pt x="1008830" y="0"/>
                </a:lnTo>
                <a:lnTo>
                  <a:pt x="1136840" y="128016"/>
                </a:lnTo>
                <a:lnTo>
                  <a:pt x="1008830" y="256030"/>
                </a:lnTo>
                <a:lnTo>
                  <a:pt x="0" y="25603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26741" y="1467650"/>
            <a:ext cx="1137285" cy="256540"/>
          </a:xfrm>
          <a:custGeom>
            <a:avLst/>
            <a:gdLst/>
            <a:ahLst/>
            <a:cxnLst/>
            <a:rect l="l" t="t" r="r" b="b"/>
            <a:pathLst>
              <a:path w="1137284" h="256539">
                <a:moveTo>
                  <a:pt x="1136840" y="0"/>
                </a:moveTo>
                <a:lnTo>
                  <a:pt x="128016" y="0"/>
                </a:lnTo>
                <a:lnTo>
                  <a:pt x="0" y="128015"/>
                </a:lnTo>
                <a:lnTo>
                  <a:pt x="128016" y="256032"/>
                </a:lnTo>
                <a:lnTo>
                  <a:pt x="1136840" y="256032"/>
                </a:lnTo>
                <a:lnTo>
                  <a:pt x="1136840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726740" y="1467651"/>
            <a:ext cx="1137285" cy="256540"/>
          </a:xfrm>
          <a:custGeom>
            <a:avLst/>
            <a:gdLst/>
            <a:ahLst/>
            <a:cxnLst/>
            <a:rect l="l" t="t" r="r" b="b"/>
            <a:pathLst>
              <a:path w="1137284" h="256539">
                <a:moveTo>
                  <a:pt x="1136840" y="256030"/>
                </a:moveTo>
                <a:lnTo>
                  <a:pt x="128010" y="256030"/>
                </a:lnTo>
                <a:lnTo>
                  <a:pt x="0" y="128014"/>
                </a:lnTo>
                <a:lnTo>
                  <a:pt x="128010" y="0"/>
                </a:lnTo>
                <a:lnTo>
                  <a:pt x="1136840" y="0"/>
                </a:lnTo>
                <a:lnTo>
                  <a:pt x="1136840" y="256030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2319997" y="1499615"/>
            <a:ext cx="3238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45" dirty="0">
                <a:solidFill>
                  <a:srgbClr val="FFFFFF"/>
                </a:solidFill>
                <a:latin typeface="Calibri"/>
                <a:cs typeface="Calibri"/>
              </a:rPr>
              <a:t>NE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444456" y="1499615"/>
            <a:ext cx="6038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50" dirty="0">
                <a:solidFill>
                  <a:srgbClr val="FFFFFF"/>
                </a:solidFill>
                <a:latin typeface="Calibri"/>
                <a:cs typeface="Calibri"/>
              </a:rPr>
              <a:t>TR</a:t>
            </a:r>
            <a:r>
              <a:rPr sz="1100" b="1" spc="4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100" b="1" spc="4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100" b="1" spc="35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100" b="1" spc="4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964692" y="1499615"/>
            <a:ext cx="6546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40" dirty="0">
                <a:solidFill>
                  <a:srgbClr val="FFFFFF"/>
                </a:solidFill>
                <a:latin typeface="Calibri"/>
                <a:cs typeface="Calibri"/>
              </a:rPr>
              <a:t>ONGOING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326231" y="1499615"/>
            <a:ext cx="5892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3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100" b="1" spc="4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100" b="1" spc="5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100" b="1" spc="4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100" b="1" spc="45" dirty="0">
                <a:solidFill>
                  <a:srgbClr val="FFFFFF"/>
                </a:solidFill>
                <a:latin typeface="Calibri"/>
                <a:cs typeface="Calibri"/>
              </a:rPr>
              <a:t>YE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497323" y="1506969"/>
            <a:ext cx="99377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3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100" b="1" spc="45" dirty="0">
                <a:solidFill>
                  <a:srgbClr val="FFFFFF"/>
                </a:solidFill>
                <a:latin typeface="Calibri"/>
                <a:cs typeface="Calibri"/>
              </a:rPr>
              <a:t>NS</a:t>
            </a:r>
            <a:r>
              <a:rPr sz="1100" b="1" spc="3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100" b="1" spc="50" dirty="0">
                <a:solidFill>
                  <a:srgbClr val="FFFFFF"/>
                </a:solidFill>
                <a:latin typeface="Calibri"/>
                <a:cs typeface="Calibri"/>
              </a:rPr>
              <a:t>CC</a:t>
            </a:r>
            <a:r>
              <a:rPr sz="1100" b="1" spc="45" dirty="0">
                <a:solidFill>
                  <a:srgbClr val="FFFFFF"/>
                </a:solidFill>
                <a:latin typeface="Calibri"/>
                <a:cs typeface="Calibri"/>
              </a:rPr>
              <a:t>ESS</a:t>
            </a:r>
            <a:r>
              <a:rPr sz="1100" b="1" spc="5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100" b="1" spc="3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960750" y="1506969"/>
            <a:ext cx="78994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35" dirty="0">
                <a:solidFill>
                  <a:srgbClr val="FFFFFF"/>
                </a:solidFill>
                <a:latin typeface="Calibri"/>
                <a:cs typeface="Calibri"/>
              </a:rPr>
              <a:t>COMPLETED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082039" y="2371344"/>
            <a:ext cx="8872728" cy="34107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94232" y="2423160"/>
            <a:ext cx="8772144" cy="33070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7D60CF7-22BF-45A9-B6D2-457D6FD179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20" y="-3171"/>
            <a:ext cx="1185904" cy="118590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CBBD741-1DB1-4442-B8C7-D4E573AC8126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737" y="0"/>
            <a:ext cx="12173262" cy="68482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309816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solidFill>
                  <a:schemeClr val="tx2"/>
                </a:solidFill>
                <a:latin typeface="Calibri"/>
                <a:cs typeface="Calibri"/>
              </a:rPr>
              <a:t>Identify</a:t>
            </a:r>
            <a:r>
              <a:rPr b="1" spc="-2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b="1" spc="-15" dirty="0">
                <a:solidFill>
                  <a:schemeClr val="tx2"/>
                </a:solidFill>
                <a:latin typeface="Calibri"/>
                <a:cs typeface="Calibri"/>
              </a:rPr>
              <a:t>Theft/Pilferage</a:t>
            </a:r>
          </a:p>
        </p:txBody>
      </p:sp>
      <p:sp>
        <p:nvSpPr>
          <p:cNvPr id="4" name="object 4"/>
          <p:cNvSpPr/>
          <p:nvPr/>
        </p:nvSpPr>
        <p:spPr>
          <a:xfrm>
            <a:off x="536093" y="814171"/>
            <a:ext cx="1184910" cy="1184910"/>
          </a:xfrm>
          <a:custGeom>
            <a:avLst/>
            <a:gdLst/>
            <a:ahLst/>
            <a:cxnLst/>
            <a:rect l="l" t="t" r="r" b="b"/>
            <a:pathLst>
              <a:path w="1184910" h="1184910">
                <a:moveTo>
                  <a:pt x="592439" y="0"/>
                </a:moveTo>
                <a:lnTo>
                  <a:pt x="0" y="592429"/>
                </a:lnTo>
                <a:lnTo>
                  <a:pt x="592439" y="1184871"/>
                </a:lnTo>
                <a:lnTo>
                  <a:pt x="1184883" y="592429"/>
                </a:lnTo>
                <a:lnTo>
                  <a:pt x="592439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6093" y="814171"/>
            <a:ext cx="1184910" cy="1184910"/>
          </a:xfrm>
          <a:custGeom>
            <a:avLst/>
            <a:gdLst/>
            <a:ahLst/>
            <a:cxnLst/>
            <a:rect l="l" t="t" r="r" b="b"/>
            <a:pathLst>
              <a:path w="1184910" h="1184910">
                <a:moveTo>
                  <a:pt x="0" y="592440"/>
                </a:moveTo>
                <a:lnTo>
                  <a:pt x="592440" y="0"/>
                </a:lnTo>
                <a:lnTo>
                  <a:pt x="1184880" y="592440"/>
                </a:lnTo>
                <a:lnTo>
                  <a:pt x="592440" y="1184880"/>
                </a:lnTo>
                <a:lnTo>
                  <a:pt x="0" y="592440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96767" y="2103120"/>
            <a:ext cx="4474463" cy="38404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18104" y="2179320"/>
            <a:ext cx="4376928" cy="37429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18474" y="961135"/>
            <a:ext cx="667575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chemeClr val="tx2"/>
                </a:solidFill>
                <a:latin typeface="Calibri"/>
                <a:cs typeface="Calibri"/>
              </a:rPr>
              <a:t>With </a:t>
            </a:r>
            <a:r>
              <a:rPr sz="1500" spc="-5" dirty="0">
                <a:solidFill>
                  <a:schemeClr val="tx2"/>
                </a:solidFill>
                <a:latin typeface="Calibri"/>
                <a:cs typeface="Calibri"/>
              </a:rPr>
              <a:t>the </a:t>
            </a:r>
            <a:r>
              <a:rPr sz="1500" dirty="0">
                <a:solidFill>
                  <a:schemeClr val="tx2"/>
                </a:solidFill>
                <a:latin typeface="Calibri"/>
                <a:cs typeface="Calibri"/>
              </a:rPr>
              <a:t>help of our </a:t>
            </a:r>
            <a:r>
              <a:rPr sz="1500" spc="-5" dirty="0">
                <a:solidFill>
                  <a:schemeClr val="tx2"/>
                </a:solidFill>
                <a:latin typeface="Calibri"/>
                <a:cs typeface="Calibri"/>
              </a:rPr>
              <a:t>intelligent </a:t>
            </a:r>
            <a:r>
              <a:rPr sz="1500" dirty="0">
                <a:solidFill>
                  <a:schemeClr val="tx2"/>
                </a:solidFill>
                <a:latin typeface="Calibri"/>
                <a:cs typeface="Calibri"/>
              </a:rPr>
              <a:t>algorithms, </a:t>
            </a:r>
            <a:r>
              <a:rPr sz="1500" spc="-10" dirty="0">
                <a:solidFill>
                  <a:schemeClr val="tx2"/>
                </a:solidFill>
                <a:latin typeface="Calibri"/>
                <a:cs typeface="Calibri"/>
              </a:rPr>
              <a:t>track </a:t>
            </a:r>
            <a:r>
              <a:rPr sz="1500" dirty="0">
                <a:solidFill>
                  <a:schemeClr val="tx2"/>
                </a:solidFill>
                <a:latin typeface="Calibri"/>
                <a:cs typeface="Calibri"/>
              </a:rPr>
              <a:t>and </a:t>
            </a:r>
            <a:r>
              <a:rPr sz="1500" spc="-5" dirty="0">
                <a:solidFill>
                  <a:schemeClr val="tx2"/>
                </a:solidFill>
                <a:latin typeface="Calibri"/>
                <a:cs typeface="Calibri"/>
              </a:rPr>
              <a:t>identify the sources </a:t>
            </a:r>
            <a:r>
              <a:rPr sz="1500" dirty="0">
                <a:solidFill>
                  <a:schemeClr val="tx2"/>
                </a:solidFill>
                <a:latin typeface="Calibri"/>
                <a:cs typeface="Calibri"/>
              </a:rPr>
              <a:t>of</a:t>
            </a:r>
            <a:r>
              <a:rPr sz="1500" spc="4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chemeClr val="tx2"/>
                </a:solidFill>
                <a:latin typeface="Calibri"/>
                <a:cs typeface="Calibri"/>
              </a:rPr>
              <a:t>pilferages</a:t>
            </a:r>
            <a:endParaRPr sz="15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856232" y="2002535"/>
            <a:ext cx="7793735" cy="44622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77567" y="2023872"/>
            <a:ext cx="7696200" cy="43616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089950" y="1422234"/>
            <a:ext cx="1803400" cy="299085"/>
          </a:xfrm>
          <a:custGeom>
            <a:avLst/>
            <a:gdLst/>
            <a:ahLst/>
            <a:cxnLst/>
            <a:rect l="l" t="t" r="r" b="b"/>
            <a:pathLst>
              <a:path w="1803400" h="299085">
                <a:moveTo>
                  <a:pt x="1653882" y="0"/>
                </a:moveTo>
                <a:lnTo>
                  <a:pt x="0" y="0"/>
                </a:lnTo>
                <a:lnTo>
                  <a:pt x="0" y="298564"/>
                </a:lnTo>
                <a:lnTo>
                  <a:pt x="1653882" y="298564"/>
                </a:lnTo>
                <a:lnTo>
                  <a:pt x="1803171" y="149288"/>
                </a:lnTo>
                <a:lnTo>
                  <a:pt x="165388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089950" y="1422234"/>
            <a:ext cx="1803400" cy="299085"/>
          </a:xfrm>
          <a:custGeom>
            <a:avLst/>
            <a:gdLst/>
            <a:ahLst/>
            <a:cxnLst/>
            <a:rect l="l" t="t" r="r" b="b"/>
            <a:pathLst>
              <a:path w="1803400" h="299085">
                <a:moveTo>
                  <a:pt x="0" y="0"/>
                </a:moveTo>
                <a:lnTo>
                  <a:pt x="1653890" y="0"/>
                </a:lnTo>
                <a:lnTo>
                  <a:pt x="1803161" y="149282"/>
                </a:lnTo>
                <a:lnTo>
                  <a:pt x="1653890" y="298562"/>
                </a:lnTo>
                <a:lnTo>
                  <a:pt x="0" y="298562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58378" y="1422234"/>
            <a:ext cx="1803400" cy="299085"/>
          </a:xfrm>
          <a:custGeom>
            <a:avLst/>
            <a:gdLst/>
            <a:ahLst/>
            <a:cxnLst/>
            <a:rect l="l" t="t" r="r" b="b"/>
            <a:pathLst>
              <a:path w="1803400" h="299085">
                <a:moveTo>
                  <a:pt x="1803158" y="0"/>
                </a:moveTo>
                <a:lnTo>
                  <a:pt x="149275" y="0"/>
                </a:lnTo>
                <a:lnTo>
                  <a:pt x="0" y="149288"/>
                </a:lnTo>
                <a:lnTo>
                  <a:pt x="149275" y="298564"/>
                </a:lnTo>
                <a:lnTo>
                  <a:pt x="1803158" y="298564"/>
                </a:lnTo>
                <a:lnTo>
                  <a:pt x="1803158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58375" y="1422237"/>
            <a:ext cx="1803400" cy="299085"/>
          </a:xfrm>
          <a:custGeom>
            <a:avLst/>
            <a:gdLst/>
            <a:ahLst/>
            <a:cxnLst/>
            <a:rect l="l" t="t" r="r" b="b"/>
            <a:pathLst>
              <a:path w="1803400" h="299085">
                <a:moveTo>
                  <a:pt x="1803161" y="298562"/>
                </a:moveTo>
                <a:lnTo>
                  <a:pt x="149270" y="298562"/>
                </a:lnTo>
                <a:lnTo>
                  <a:pt x="0" y="149280"/>
                </a:lnTo>
                <a:lnTo>
                  <a:pt x="149270" y="0"/>
                </a:lnTo>
                <a:lnTo>
                  <a:pt x="1803161" y="0"/>
                </a:lnTo>
                <a:lnTo>
                  <a:pt x="1803161" y="298562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234230" y="1422234"/>
            <a:ext cx="1803400" cy="299085"/>
          </a:xfrm>
          <a:custGeom>
            <a:avLst/>
            <a:gdLst/>
            <a:ahLst/>
            <a:cxnLst/>
            <a:rect l="l" t="t" r="r" b="b"/>
            <a:pathLst>
              <a:path w="1803400" h="299085">
                <a:moveTo>
                  <a:pt x="1653882" y="0"/>
                </a:moveTo>
                <a:lnTo>
                  <a:pt x="0" y="0"/>
                </a:lnTo>
                <a:lnTo>
                  <a:pt x="0" y="298564"/>
                </a:lnTo>
                <a:lnTo>
                  <a:pt x="1653882" y="298564"/>
                </a:lnTo>
                <a:lnTo>
                  <a:pt x="1803158" y="149288"/>
                </a:lnTo>
                <a:lnTo>
                  <a:pt x="165388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234230" y="1422234"/>
            <a:ext cx="1803400" cy="299085"/>
          </a:xfrm>
          <a:custGeom>
            <a:avLst/>
            <a:gdLst/>
            <a:ahLst/>
            <a:cxnLst/>
            <a:rect l="l" t="t" r="r" b="b"/>
            <a:pathLst>
              <a:path w="1803400" h="299085">
                <a:moveTo>
                  <a:pt x="0" y="0"/>
                </a:moveTo>
                <a:lnTo>
                  <a:pt x="1653890" y="0"/>
                </a:lnTo>
                <a:lnTo>
                  <a:pt x="1803161" y="149282"/>
                </a:lnTo>
                <a:lnTo>
                  <a:pt x="1653890" y="298562"/>
                </a:lnTo>
                <a:lnTo>
                  <a:pt x="0" y="298562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002646" y="1422234"/>
            <a:ext cx="1803400" cy="299085"/>
          </a:xfrm>
          <a:custGeom>
            <a:avLst/>
            <a:gdLst/>
            <a:ahLst/>
            <a:cxnLst/>
            <a:rect l="l" t="t" r="r" b="b"/>
            <a:pathLst>
              <a:path w="1803400" h="299085">
                <a:moveTo>
                  <a:pt x="1803171" y="0"/>
                </a:moveTo>
                <a:lnTo>
                  <a:pt x="149288" y="0"/>
                </a:lnTo>
                <a:lnTo>
                  <a:pt x="0" y="149288"/>
                </a:lnTo>
                <a:lnTo>
                  <a:pt x="149288" y="298564"/>
                </a:lnTo>
                <a:lnTo>
                  <a:pt x="1803171" y="298564"/>
                </a:lnTo>
                <a:lnTo>
                  <a:pt x="1803171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002656" y="1422237"/>
            <a:ext cx="1803400" cy="299085"/>
          </a:xfrm>
          <a:custGeom>
            <a:avLst/>
            <a:gdLst/>
            <a:ahLst/>
            <a:cxnLst/>
            <a:rect l="l" t="t" r="r" b="b"/>
            <a:pathLst>
              <a:path w="1803400" h="299085">
                <a:moveTo>
                  <a:pt x="1803161" y="298562"/>
                </a:moveTo>
                <a:lnTo>
                  <a:pt x="149270" y="298562"/>
                </a:lnTo>
                <a:lnTo>
                  <a:pt x="0" y="149280"/>
                </a:lnTo>
                <a:lnTo>
                  <a:pt x="149270" y="0"/>
                </a:lnTo>
                <a:lnTo>
                  <a:pt x="1803161" y="0"/>
                </a:lnTo>
                <a:lnTo>
                  <a:pt x="1803161" y="298562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365887" y="1425422"/>
            <a:ext cx="1803400" cy="299085"/>
          </a:xfrm>
          <a:custGeom>
            <a:avLst/>
            <a:gdLst/>
            <a:ahLst/>
            <a:cxnLst/>
            <a:rect l="l" t="t" r="r" b="b"/>
            <a:pathLst>
              <a:path w="1803400" h="299085">
                <a:moveTo>
                  <a:pt x="1653882" y="0"/>
                </a:moveTo>
                <a:lnTo>
                  <a:pt x="0" y="0"/>
                </a:lnTo>
                <a:lnTo>
                  <a:pt x="0" y="298564"/>
                </a:lnTo>
                <a:lnTo>
                  <a:pt x="1653882" y="298564"/>
                </a:lnTo>
                <a:lnTo>
                  <a:pt x="1803171" y="149275"/>
                </a:lnTo>
                <a:lnTo>
                  <a:pt x="165388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365887" y="1425422"/>
            <a:ext cx="1803400" cy="299085"/>
          </a:xfrm>
          <a:custGeom>
            <a:avLst/>
            <a:gdLst/>
            <a:ahLst/>
            <a:cxnLst/>
            <a:rect l="l" t="t" r="r" b="b"/>
            <a:pathLst>
              <a:path w="1803400" h="299085">
                <a:moveTo>
                  <a:pt x="0" y="0"/>
                </a:moveTo>
                <a:lnTo>
                  <a:pt x="1653890" y="0"/>
                </a:lnTo>
                <a:lnTo>
                  <a:pt x="1803161" y="149282"/>
                </a:lnTo>
                <a:lnTo>
                  <a:pt x="1653890" y="298562"/>
                </a:lnTo>
                <a:lnTo>
                  <a:pt x="0" y="298562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34315" y="1425422"/>
            <a:ext cx="1803400" cy="299085"/>
          </a:xfrm>
          <a:custGeom>
            <a:avLst/>
            <a:gdLst/>
            <a:ahLst/>
            <a:cxnLst/>
            <a:rect l="l" t="t" r="r" b="b"/>
            <a:pathLst>
              <a:path w="1803400" h="299085">
                <a:moveTo>
                  <a:pt x="1803171" y="0"/>
                </a:moveTo>
                <a:lnTo>
                  <a:pt x="149275" y="0"/>
                </a:lnTo>
                <a:lnTo>
                  <a:pt x="0" y="149275"/>
                </a:lnTo>
                <a:lnTo>
                  <a:pt x="149275" y="298564"/>
                </a:lnTo>
                <a:lnTo>
                  <a:pt x="1803171" y="298564"/>
                </a:lnTo>
                <a:lnTo>
                  <a:pt x="1803171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34326" y="1425424"/>
            <a:ext cx="1803400" cy="299085"/>
          </a:xfrm>
          <a:custGeom>
            <a:avLst/>
            <a:gdLst/>
            <a:ahLst/>
            <a:cxnLst/>
            <a:rect l="l" t="t" r="r" b="b"/>
            <a:pathLst>
              <a:path w="1803400" h="299085">
                <a:moveTo>
                  <a:pt x="1803161" y="298562"/>
                </a:moveTo>
                <a:lnTo>
                  <a:pt x="149270" y="298562"/>
                </a:lnTo>
                <a:lnTo>
                  <a:pt x="0" y="149280"/>
                </a:lnTo>
                <a:lnTo>
                  <a:pt x="149270" y="0"/>
                </a:lnTo>
                <a:lnTo>
                  <a:pt x="1803161" y="0"/>
                </a:lnTo>
                <a:lnTo>
                  <a:pt x="1803161" y="298562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510168" y="1425422"/>
            <a:ext cx="1803400" cy="299085"/>
          </a:xfrm>
          <a:custGeom>
            <a:avLst/>
            <a:gdLst/>
            <a:ahLst/>
            <a:cxnLst/>
            <a:rect l="l" t="t" r="r" b="b"/>
            <a:pathLst>
              <a:path w="1803400" h="299085">
                <a:moveTo>
                  <a:pt x="1653882" y="0"/>
                </a:moveTo>
                <a:lnTo>
                  <a:pt x="0" y="0"/>
                </a:lnTo>
                <a:lnTo>
                  <a:pt x="0" y="298564"/>
                </a:lnTo>
                <a:lnTo>
                  <a:pt x="1653882" y="298564"/>
                </a:lnTo>
                <a:lnTo>
                  <a:pt x="1803158" y="149275"/>
                </a:lnTo>
                <a:lnTo>
                  <a:pt x="165388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510168" y="1425422"/>
            <a:ext cx="1803400" cy="299085"/>
          </a:xfrm>
          <a:custGeom>
            <a:avLst/>
            <a:gdLst/>
            <a:ahLst/>
            <a:cxnLst/>
            <a:rect l="l" t="t" r="r" b="b"/>
            <a:pathLst>
              <a:path w="1803400" h="299085">
                <a:moveTo>
                  <a:pt x="0" y="0"/>
                </a:moveTo>
                <a:lnTo>
                  <a:pt x="1653890" y="0"/>
                </a:lnTo>
                <a:lnTo>
                  <a:pt x="1803161" y="149282"/>
                </a:lnTo>
                <a:lnTo>
                  <a:pt x="1653890" y="298562"/>
                </a:lnTo>
                <a:lnTo>
                  <a:pt x="0" y="298562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278583" y="1425422"/>
            <a:ext cx="1803400" cy="299085"/>
          </a:xfrm>
          <a:custGeom>
            <a:avLst/>
            <a:gdLst/>
            <a:ahLst/>
            <a:cxnLst/>
            <a:rect l="l" t="t" r="r" b="b"/>
            <a:pathLst>
              <a:path w="1803400" h="299085">
                <a:moveTo>
                  <a:pt x="1803171" y="0"/>
                </a:moveTo>
                <a:lnTo>
                  <a:pt x="149288" y="0"/>
                </a:lnTo>
                <a:lnTo>
                  <a:pt x="0" y="149275"/>
                </a:lnTo>
                <a:lnTo>
                  <a:pt x="149288" y="298564"/>
                </a:lnTo>
                <a:lnTo>
                  <a:pt x="1803171" y="298564"/>
                </a:lnTo>
                <a:lnTo>
                  <a:pt x="1803171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278593" y="1425424"/>
            <a:ext cx="1803400" cy="299085"/>
          </a:xfrm>
          <a:custGeom>
            <a:avLst/>
            <a:gdLst/>
            <a:ahLst/>
            <a:cxnLst/>
            <a:rect l="l" t="t" r="r" b="b"/>
            <a:pathLst>
              <a:path w="1803400" h="299085">
                <a:moveTo>
                  <a:pt x="1803161" y="298562"/>
                </a:moveTo>
                <a:lnTo>
                  <a:pt x="149270" y="298562"/>
                </a:lnTo>
                <a:lnTo>
                  <a:pt x="0" y="149280"/>
                </a:lnTo>
                <a:lnTo>
                  <a:pt x="149270" y="0"/>
                </a:lnTo>
                <a:lnTo>
                  <a:pt x="1803161" y="0"/>
                </a:lnTo>
                <a:lnTo>
                  <a:pt x="1803161" y="298562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305392" y="1475232"/>
            <a:ext cx="9436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5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100" b="1" spc="4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100" b="1" spc="5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100" b="1" spc="4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1100" b="1" spc="5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100" b="1" spc="3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100" b="1" spc="4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100" b="1" spc="3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100" b="1" spc="6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100" b="1" spc="4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213155" y="1475232"/>
            <a:ext cx="149352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35" dirty="0">
                <a:solidFill>
                  <a:srgbClr val="FFFFFF"/>
                </a:solidFill>
                <a:latin typeface="Calibri"/>
                <a:cs typeface="Calibri"/>
              </a:rPr>
              <a:t>FORWARD</a:t>
            </a:r>
            <a:r>
              <a:rPr sz="1100" b="1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b="1" spc="35" dirty="0">
                <a:solidFill>
                  <a:srgbClr val="FFFFFF"/>
                </a:solidFill>
                <a:latin typeface="Calibri"/>
                <a:cs typeface="Calibri"/>
              </a:rPr>
              <a:t>UNLOADING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549778" y="1482940"/>
            <a:ext cx="7499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45" dirty="0">
                <a:solidFill>
                  <a:srgbClr val="FFFFFF"/>
                </a:solidFill>
                <a:latin typeface="Calibri"/>
                <a:cs typeface="Calibri"/>
              </a:rPr>
              <a:t>OFF-ROUTE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860979" y="1461409"/>
            <a:ext cx="4083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5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100" b="1" spc="35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100" b="1" spc="4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100" b="1" spc="5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100" b="1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0" y="0"/>
            <a:ext cx="1517904" cy="18562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853183" y="2036064"/>
            <a:ext cx="7741920" cy="43891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20FEB187-2742-4E2C-B2A4-A80D360BF81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20" y="-3171"/>
            <a:ext cx="1185904" cy="118590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D73F55A-F5F4-4D3D-88BA-3E7807E6E994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05911" y="2130551"/>
            <a:ext cx="6775704" cy="3828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118104" y="2179320"/>
            <a:ext cx="6675120" cy="37307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6093" y="814171"/>
            <a:ext cx="1184910" cy="1184910"/>
          </a:xfrm>
          <a:custGeom>
            <a:avLst/>
            <a:gdLst/>
            <a:ahLst/>
            <a:cxnLst/>
            <a:rect l="l" t="t" r="r" b="b"/>
            <a:pathLst>
              <a:path w="1184910" h="1184910">
                <a:moveTo>
                  <a:pt x="592439" y="0"/>
                </a:moveTo>
                <a:lnTo>
                  <a:pt x="0" y="592429"/>
                </a:lnTo>
                <a:lnTo>
                  <a:pt x="592439" y="1184871"/>
                </a:lnTo>
                <a:lnTo>
                  <a:pt x="1184883" y="592429"/>
                </a:lnTo>
                <a:lnTo>
                  <a:pt x="592439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6093" y="814171"/>
            <a:ext cx="1184910" cy="1184910"/>
          </a:xfrm>
          <a:custGeom>
            <a:avLst/>
            <a:gdLst/>
            <a:ahLst/>
            <a:cxnLst/>
            <a:rect l="l" t="t" r="r" b="b"/>
            <a:pathLst>
              <a:path w="1184910" h="1184910">
                <a:moveTo>
                  <a:pt x="0" y="592440"/>
                </a:moveTo>
                <a:lnTo>
                  <a:pt x="592440" y="0"/>
                </a:lnTo>
                <a:lnTo>
                  <a:pt x="1184880" y="592440"/>
                </a:lnTo>
                <a:lnTo>
                  <a:pt x="592440" y="1184880"/>
                </a:lnTo>
                <a:lnTo>
                  <a:pt x="0" y="592440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734568"/>
            <a:ext cx="1633727" cy="13411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63752" y="2151888"/>
            <a:ext cx="1895855" cy="37642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241257" y="951991"/>
            <a:ext cx="326707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chemeClr val="tx2"/>
                </a:solidFill>
                <a:latin typeface="Calibri"/>
                <a:cs typeface="Calibri"/>
              </a:rPr>
              <a:t>A log of all actions </a:t>
            </a:r>
            <a:r>
              <a:rPr sz="1500" spc="-5" dirty="0">
                <a:solidFill>
                  <a:schemeClr val="tx2"/>
                </a:solidFill>
                <a:latin typeface="Calibri"/>
                <a:cs typeface="Calibri"/>
              </a:rPr>
              <a:t>completed by </a:t>
            </a:r>
            <a:r>
              <a:rPr sz="1500" dirty="0">
                <a:solidFill>
                  <a:schemeClr val="tx2"/>
                </a:solidFill>
                <a:latin typeface="Calibri"/>
                <a:cs typeface="Calibri"/>
              </a:rPr>
              <a:t>a</a:t>
            </a:r>
            <a:r>
              <a:rPr sz="1500" spc="-4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chemeClr val="tx2"/>
                </a:solidFill>
                <a:latin typeface="Calibri"/>
                <a:cs typeface="Calibri"/>
              </a:rPr>
              <a:t>vehicle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241257" y="1521967"/>
            <a:ext cx="345821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chemeClr val="tx2"/>
                </a:solidFill>
                <a:latin typeface="Calibri"/>
                <a:cs typeface="Calibri"/>
              </a:rPr>
              <a:t>Sort </a:t>
            </a:r>
            <a:r>
              <a:rPr sz="1500" spc="-5" dirty="0">
                <a:solidFill>
                  <a:schemeClr val="tx2"/>
                </a:solidFill>
                <a:latin typeface="Calibri"/>
                <a:cs typeface="Calibri"/>
              </a:rPr>
              <a:t>by </a:t>
            </a:r>
            <a:r>
              <a:rPr sz="1500" dirty="0">
                <a:solidFill>
                  <a:schemeClr val="tx2"/>
                </a:solidFill>
                <a:latin typeface="Calibri"/>
                <a:cs typeface="Calibri"/>
              </a:rPr>
              <a:t>alert </a:t>
            </a:r>
            <a:r>
              <a:rPr sz="1500" spc="-5" dirty="0">
                <a:solidFill>
                  <a:schemeClr val="tx2"/>
                </a:solidFill>
                <a:latin typeface="Calibri"/>
                <a:cs typeface="Calibri"/>
              </a:rPr>
              <a:t>type, </a:t>
            </a:r>
            <a:r>
              <a:rPr sz="1500" dirty="0">
                <a:solidFill>
                  <a:schemeClr val="tx2"/>
                </a:solidFill>
                <a:latin typeface="Calibri"/>
                <a:cs typeface="Calibri"/>
              </a:rPr>
              <a:t>vehicle no. or time</a:t>
            </a:r>
            <a:r>
              <a:rPr sz="1500" spc="-5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chemeClr val="tx2"/>
                </a:solidFill>
                <a:latin typeface="Calibri"/>
                <a:cs typeface="Calibri"/>
              </a:rPr>
              <a:t>period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267180" y="4632960"/>
            <a:ext cx="1476375" cy="3581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46050" marR="5080" indent="-133350">
              <a:lnSpc>
                <a:spcPts val="1300"/>
              </a:lnSpc>
              <a:spcBef>
                <a:spcPts val="160"/>
              </a:spcBef>
            </a:pPr>
            <a:r>
              <a:rPr sz="1100" spc="40" dirty="0">
                <a:solidFill>
                  <a:srgbClr val="50ACB0"/>
                </a:solidFill>
                <a:latin typeface="Calibri"/>
                <a:cs typeface="Calibri"/>
              </a:rPr>
              <a:t>Receive Alerts </a:t>
            </a:r>
            <a:r>
              <a:rPr sz="1100" spc="30" dirty="0">
                <a:solidFill>
                  <a:srgbClr val="50ACB0"/>
                </a:solidFill>
                <a:latin typeface="Calibri"/>
                <a:cs typeface="Calibri"/>
              </a:rPr>
              <a:t>via </a:t>
            </a:r>
            <a:r>
              <a:rPr sz="1100" spc="35" dirty="0">
                <a:solidFill>
                  <a:srgbClr val="50ACB0"/>
                </a:solidFill>
                <a:latin typeface="Calibri"/>
                <a:cs typeface="Calibri"/>
              </a:rPr>
              <a:t>web,  app, </a:t>
            </a:r>
            <a:r>
              <a:rPr sz="1100" spc="30" dirty="0">
                <a:solidFill>
                  <a:srgbClr val="50ACB0"/>
                </a:solidFill>
                <a:latin typeface="Calibri"/>
                <a:cs typeface="Calibri"/>
              </a:rPr>
              <a:t>SMS </a:t>
            </a:r>
            <a:r>
              <a:rPr sz="1100" spc="25" dirty="0">
                <a:solidFill>
                  <a:srgbClr val="50ACB0"/>
                </a:solidFill>
                <a:latin typeface="Calibri"/>
                <a:cs typeface="Calibri"/>
              </a:rPr>
              <a:t>or</a:t>
            </a:r>
            <a:r>
              <a:rPr sz="1100" spc="235" dirty="0">
                <a:solidFill>
                  <a:srgbClr val="50ACB0"/>
                </a:solidFill>
                <a:latin typeface="Calibri"/>
                <a:cs typeface="Calibri"/>
              </a:rPr>
              <a:t> </a:t>
            </a:r>
            <a:r>
              <a:rPr sz="1100" spc="40" dirty="0">
                <a:solidFill>
                  <a:srgbClr val="50ACB0"/>
                </a:solidFill>
                <a:latin typeface="Calibri"/>
                <a:cs typeface="Calibri"/>
              </a:rPr>
              <a:t>e-mail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880158" y="963002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156717" y="0"/>
                </a:moveTo>
                <a:lnTo>
                  <a:pt x="0" y="156705"/>
                </a:lnTo>
                <a:lnTo>
                  <a:pt x="156717" y="313423"/>
                </a:lnTo>
                <a:lnTo>
                  <a:pt x="313423" y="156705"/>
                </a:lnTo>
                <a:lnTo>
                  <a:pt x="156717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80158" y="963002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0" y="156714"/>
                </a:moveTo>
                <a:lnTo>
                  <a:pt x="156714" y="0"/>
                </a:lnTo>
                <a:lnTo>
                  <a:pt x="313428" y="156714"/>
                </a:lnTo>
                <a:lnTo>
                  <a:pt x="156714" y="313428"/>
                </a:lnTo>
                <a:lnTo>
                  <a:pt x="0" y="15671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82432" y="1515541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156717" y="0"/>
                </a:moveTo>
                <a:lnTo>
                  <a:pt x="0" y="156717"/>
                </a:lnTo>
                <a:lnTo>
                  <a:pt x="156717" y="313436"/>
                </a:lnTo>
                <a:lnTo>
                  <a:pt x="313423" y="156717"/>
                </a:lnTo>
                <a:lnTo>
                  <a:pt x="156717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82432" y="1515541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0" y="156714"/>
                </a:moveTo>
                <a:lnTo>
                  <a:pt x="156714" y="0"/>
                </a:lnTo>
                <a:lnTo>
                  <a:pt x="313428" y="156714"/>
                </a:lnTo>
                <a:lnTo>
                  <a:pt x="156714" y="313428"/>
                </a:lnTo>
                <a:lnTo>
                  <a:pt x="0" y="15671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217170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solidFill>
                  <a:schemeClr val="tx2"/>
                </a:solidFill>
                <a:latin typeface="Calibri"/>
                <a:cs typeface="Calibri"/>
              </a:rPr>
              <a:t>Real </a:t>
            </a:r>
            <a:r>
              <a:rPr b="1" spc="-5" dirty="0">
                <a:solidFill>
                  <a:schemeClr val="tx2"/>
                </a:solidFill>
                <a:latin typeface="Calibri"/>
                <a:cs typeface="Calibri"/>
              </a:rPr>
              <a:t>Time</a:t>
            </a:r>
            <a:r>
              <a:rPr b="1" spc="-7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chemeClr val="tx2"/>
                </a:solidFill>
                <a:latin typeface="Calibri"/>
                <a:cs typeface="Calibri"/>
              </a:rPr>
              <a:t>Alerts</a:t>
            </a:r>
          </a:p>
        </p:txBody>
      </p:sp>
      <p:sp>
        <p:nvSpPr>
          <p:cNvPr id="16" name="object 16"/>
          <p:cNvSpPr/>
          <p:nvPr/>
        </p:nvSpPr>
        <p:spPr>
          <a:xfrm>
            <a:off x="6051893" y="956195"/>
            <a:ext cx="3862704" cy="833119"/>
          </a:xfrm>
          <a:custGeom>
            <a:avLst/>
            <a:gdLst/>
            <a:ahLst/>
            <a:cxnLst/>
            <a:rect l="l" t="t" r="r" b="b"/>
            <a:pathLst>
              <a:path w="3862704" h="833119">
                <a:moveTo>
                  <a:pt x="3445751" y="0"/>
                </a:moveTo>
                <a:lnTo>
                  <a:pt x="0" y="0"/>
                </a:lnTo>
                <a:lnTo>
                  <a:pt x="0" y="832751"/>
                </a:lnTo>
                <a:lnTo>
                  <a:pt x="3445751" y="832751"/>
                </a:lnTo>
                <a:lnTo>
                  <a:pt x="3862133" y="416382"/>
                </a:lnTo>
                <a:lnTo>
                  <a:pt x="3445751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051893" y="956195"/>
            <a:ext cx="3862704" cy="833119"/>
          </a:xfrm>
          <a:custGeom>
            <a:avLst/>
            <a:gdLst/>
            <a:ahLst/>
            <a:cxnLst/>
            <a:rect l="l" t="t" r="r" b="b"/>
            <a:pathLst>
              <a:path w="3862704" h="833119">
                <a:moveTo>
                  <a:pt x="0" y="0"/>
                </a:moveTo>
                <a:lnTo>
                  <a:pt x="3445761" y="0"/>
                </a:lnTo>
                <a:lnTo>
                  <a:pt x="3862142" y="416380"/>
                </a:lnTo>
                <a:lnTo>
                  <a:pt x="3445761" y="832755"/>
                </a:lnTo>
                <a:lnTo>
                  <a:pt x="0" y="832755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239802" y="1002791"/>
            <a:ext cx="3046730" cy="67500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484"/>
              </a:spcBef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1100" spc="15" dirty="0">
                <a:solidFill>
                  <a:srgbClr val="FFFFFF"/>
                </a:solidFill>
                <a:latin typeface="Calibri"/>
                <a:cs typeface="Calibri"/>
              </a:rPr>
              <a:t>Entry or </a:t>
            </a:r>
            <a:r>
              <a:rPr sz="1100" spc="10" dirty="0">
                <a:solidFill>
                  <a:srgbClr val="FFFFFF"/>
                </a:solidFill>
                <a:latin typeface="Calibri"/>
                <a:cs typeface="Calibri"/>
              </a:rPr>
              <a:t>exit alerts </a:t>
            </a:r>
            <a:r>
              <a:rPr sz="1100" spc="15" dirty="0">
                <a:solidFill>
                  <a:srgbClr val="FFFFFF"/>
                </a:solidFill>
                <a:latin typeface="Calibri"/>
                <a:cs typeface="Calibri"/>
              </a:rPr>
              <a:t>through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100" spc="15" dirty="0">
                <a:solidFill>
                  <a:srgbClr val="FFFFFF"/>
                </a:solidFill>
                <a:latin typeface="Calibri"/>
                <a:cs typeface="Calibri"/>
              </a:rPr>
              <a:t>preset</a:t>
            </a:r>
            <a:r>
              <a:rPr sz="1100" spc="1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5" dirty="0">
                <a:solidFill>
                  <a:srgbClr val="FFFFFF"/>
                </a:solidFill>
                <a:latin typeface="Calibri"/>
                <a:cs typeface="Calibri"/>
              </a:rPr>
              <a:t>geofence,</a:t>
            </a:r>
            <a:endParaRPr sz="11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380"/>
              </a:spcBef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1100" spc="15" dirty="0">
                <a:solidFill>
                  <a:srgbClr val="FFFFFF"/>
                </a:solidFill>
                <a:latin typeface="Calibri"/>
                <a:cs typeface="Calibri"/>
              </a:rPr>
              <a:t>Planned or unplanned stoppages </a:t>
            </a:r>
            <a:r>
              <a:rPr sz="1100" spc="10" dirty="0">
                <a:solidFill>
                  <a:srgbClr val="FFFFFF"/>
                </a:solidFill>
                <a:latin typeface="Calibri"/>
                <a:cs typeface="Calibri"/>
              </a:rPr>
              <a:t>during</a:t>
            </a: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" dirty="0">
                <a:solidFill>
                  <a:srgbClr val="FFFFFF"/>
                </a:solidFill>
                <a:latin typeface="Calibri"/>
                <a:cs typeface="Calibri"/>
              </a:rPr>
              <a:t>trips</a:t>
            </a:r>
            <a:endParaRPr sz="11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385"/>
              </a:spcBef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1100" spc="15" dirty="0">
                <a:solidFill>
                  <a:srgbClr val="FFFFFF"/>
                </a:solidFill>
                <a:latin typeface="Calibri"/>
                <a:cs typeface="Calibri"/>
              </a:rPr>
              <a:t>Any attempts made </a:t>
            </a:r>
            <a:r>
              <a:rPr sz="1100" spc="10" dirty="0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sz="1100" spc="15" dirty="0">
                <a:solidFill>
                  <a:srgbClr val="FFFFFF"/>
                </a:solidFill>
                <a:latin typeface="Calibri"/>
                <a:cs typeface="Calibri"/>
              </a:rPr>
              <a:t>tampering </a:t>
            </a:r>
            <a:r>
              <a:rPr sz="1100" spc="1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100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5" dirty="0">
                <a:solidFill>
                  <a:srgbClr val="FFFFFF"/>
                </a:solidFill>
                <a:latin typeface="Calibri"/>
                <a:cs typeface="Calibri"/>
              </a:rPr>
              <a:t>devices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C90ACDF-AFC2-4A5E-9772-14E24E93E25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20" y="-3171"/>
            <a:ext cx="1185904" cy="118590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D079CAB-50C3-4C6C-93BE-9E54970536EB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7295" y="2212848"/>
            <a:ext cx="7912608" cy="24414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18474" y="2245105"/>
            <a:ext cx="7797165" cy="2324100"/>
          </a:xfrm>
          <a:custGeom>
            <a:avLst/>
            <a:gdLst/>
            <a:ahLst/>
            <a:cxnLst/>
            <a:rect l="l" t="t" r="r" b="b"/>
            <a:pathLst>
              <a:path w="7797165" h="2324100">
                <a:moveTo>
                  <a:pt x="0" y="0"/>
                </a:moveTo>
                <a:lnTo>
                  <a:pt x="7797034" y="0"/>
                </a:lnTo>
                <a:lnTo>
                  <a:pt x="7797034" y="2323761"/>
                </a:lnTo>
                <a:lnTo>
                  <a:pt x="0" y="232376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4936" y="233678"/>
            <a:ext cx="4119879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chemeClr val="tx2"/>
                </a:solidFill>
                <a:latin typeface="Calibri"/>
                <a:cs typeface="Calibri"/>
              </a:rPr>
              <a:t>Empty Hauls </a:t>
            </a:r>
            <a:r>
              <a:rPr b="1" dirty="0">
                <a:solidFill>
                  <a:schemeClr val="tx2"/>
                </a:solidFill>
                <a:latin typeface="Calibri"/>
                <a:cs typeface="Calibri"/>
              </a:rPr>
              <a:t>- Load</a:t>
            </a:r>
            <a:r>
              <a:rPr b="1" spc="-8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chemeClr val="tx2"/>
                </a:solidFill>
                <a:latin typeface="Calibri"/>
                <a:cs typeface="Calibri"/>
              </a:rPr>
              <a:t>Forecasting</a:t>
            </a:r>
          </a:p>
        </p:txBody>
      </p:sp>
      <p:sp>
        <p:nvSpPr>
          <p:cNvPr id="5" name="object 5"/>
          <p:cNvSpPr/>
          <p:nvPr/>
        </p:nvSpPr>
        <p:spPr>
          <a:xfrm>
            <a:off x="536093" y="814171"/>
            <a:ext cx="1184910" cy="1184910"/>
          </a:xfrm>
          <a:custGeom>
            <a:avLst/>
            <a:gdLst/>
            <a:ahLst/>
            <a:cxnLst/>
            <a:rect l="l" t="t" r="r" b="b"/>
            <a:pathLst>
              <a:path w="1184910" h="1184910">
                <a:moveTo>
                  <a:pt x="592439" y="0"/>
                </a:moveTo>
                <a:lnTo>
                  <a:pt x="0" y="592429"/>
                </a:lnTo>
                <a:lnTo>
                  <a:pt x="592439" y="1184871"/>
                </a:lnTo>
                <a:lnTo>
                  <a:pt x="1184883" y="592429"/>
                </a:lnTo>
                <a:lnTo>
                  <a:pt x="592439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6093" y="814171"/>
            <a:ext cx="1184910" cy="1184910"/>
          </a:xfrm>
          <a:custGeom>
            <a:avLst/>
            <a:gdLst/>
            <a:ahLst/>
            <a:cxnLst/>
            <a:rect l="l" t="t" r="r" b="b"/>
            <a:pathLst>
              <a:path w="1184910" h="1184910">
                <a:moveTo>
                  <a:pt x="0" y="592440"/>
                </a:moveTo>
                <a:lnTo>
                  <a:pt x="592440" y="0"/>
                </a:lnTo>
                <a:lnTo>
                  <a:pt x="1184880" y="592440"/>
                </a:lnTo>
                <a:lnTo>
                  <a:pt x="592440" y="1184880"/>
                </a:lnTo>
                <a:lnTo>
                  <a:pt x="0" y="592440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27564" y="994664"/>
            <a:ext cx="7895590" cy="1666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algn="just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7F7F7F"/>
                </a:solidFill>
                <a:latin typeface="Calibri"/>
                <a:cs typeface="Calibri"/>
              </a:rPr>
              <a:t>LocoNav's </a:t>
            </a:r>
            <a:r>
              <a:rPr sz="1500" spc="-5" dirty="0">
                <a:solidFill>
                  <a:srgbClr val="7F7F7F"/>
                </a:solidFill>
                <a:latin typeface="Calibri"/>
                <a:cs typeface="Calibri"/>
              </a:rPr>
              <a:t>advanced </a:t>
            </a:r>
            <a:r>
              <a:rPr sz="1500" dirty="0">
                <a:solidFill>
                  <a:srgbClr val="7F7F7F"/>
                </a:solidFill>
                <a:latin typeface="Calibri"/>
                <a:cs typeface="Calibri"/>
              </a:rPr>
              <a:t>load </a:t>
            </a:r>
            <a:r>
              <a:rPr sz="1500" spc="-10" dirty="0">
                <a:solidFill>
                  <a:srgbClr val="7F7F7F"/>
                </a:solidFill>
                <a:latin typeface="Calibri"/>
                <a:cs typeface="Calibri"/>
              </a:rPr>
              <a:t>forecasting </a:t>
            </a:r>
            <a:r>
              <a:rPr sz="1500" dirty="0">
                <a:solidFill>
                  <a:srgbClr val="7F7F7F"/>
                </a:solidFill>
                <a:latin typeface="Calibri"/>
                <a:cs typeface="Calibri"/>
              </a:rPr>
              <a:t>and </a:t>
            </a:r>
            <a:r>
              <a:rPr sz="1500" spc="-5" dirty="0">
                <a:solidFill>
                  <a:srgbClr val="7F7F7F"/>
                </a:solidFill>
                <a:latin typeface="Calibri"/>
                <a:cs typeface="Calibri"/>
              </a:rPr>
              <a:t>predictive </a:t>
            </a:r>
            <a:r>
              <a:rPr sz="1500" dirty="0">
                <a:solidFill>
                  <a:srgbClr val="7F7F7F"/>
                </a:solidFill>
                <a:latin typeface="Calibri"/>
                <a:cs typeface="Calibri"/>
              </a:rPr>
              <a:t>analysis </a:t>
            </a:r>
            <a:r>
              <a:rPr sz="1500" spc="-5" dirty="0">
                <a:solidFill>
                  <a:srgbClr val="7F7F7F"/>
                </a:solidFill>
                <a:latin typeface="Calibri"/>
                <a:cs typeface="Calibri"/>
              </a:rPr>
              <a:t>dashboard helps Cement plants </a:t>
            </a:r>
            <a:r>
              <a:rPr sz="1500" dirty="0">
                <a:solidFill>
                  <a:srgbClr val="7F7F7F"/>
                </a:solidFill>
                <a:latin typeface="Calibri"/>
                <a:cs typeface="Calibri"/>
              </a:rPr>
              <a:t>with  </a:t>
            </a:r>
            <a:r>
              <a:rPr sz="1500" spc="-5" dirty="0">
                <a:solidFill>
                  <a:srgbClr val="7F7F7F"/>
                </a:solidFill>
                <a:latin typeface="Calibri"/>
                <a:cs typeface="Calibri"/>
              </a:rPr>
              <a:t>complete </a:t>
            </a:r>
            <a:r>
              <a:rPr sz="1500" dirty="0">
                <a:solidFill>
                  <a:srgbClr val="7F7F7F"/>
                </a:solidFill>
                <a:latin typeface="Calibri"/>
                <a:cs typeface="Calibri"/>
              </a:rPr>
              <a:t>visibility on </a:t>
            </a:r>
            <a:r>
              <a:rPr sz="1500" spc="-5" dirty="0">
                <a:solidFill>
                  <a:srgbClr val="7F7F7F"/>
                </a:solidFill>
                <a:latin typeface="Calibri"/>
                <a:cs typeface="Calibri"/>
              </a:rPr>
              <a:t>shipment Forecasting. </a:t>
            </a:r>
            <a:r>
              <a:rPr sz="1500" dirty="0">
                <a:solidFill>
                  <a:srgbClr val="7F7F7F"/>
                </a:solidFill>
                <a:latin typeface="Calibri"/>
                <a:cs typeface="Calibri"/>
              </a:rPr>
              <a:t>The Logistics </a:t>
            </a:r>
            <a:r>
              <a:rPr sz="1500" spc="-5" dirty="0">
                <a:solidFill>
                  <a:srgbClr val="7F7F7F"/>
                </a:solidFill>
                <a:latin typeface="Calibri"/>
                <a:cs typeface="Calibri"/>
              </a:rPr>
              <a:t>team can </a:t>
            </a:r>
            <a:r>
              <a:rPr sz="1500" dirty="0">
                <a:solidFill>
                  <a:srgbClr val="7F7F7F"/>
                </a:solidFill>
                <a:latin typeface="Calibri"/>
                <a:cs typeface="Calibri"/>
              </a:rPr>
              <a:t>plan, </a:t>
            </a:r>
            <a:r>
              <a:rPr sz="1500" spc="-5" dirty="0">
                <a:solidFill>
                  <a:srgbClr val="7F7F7F"/>
                </a:solidFill>
                <a:latin typeface="Calibri"/>
                <a:cs typeface="Calibri"/>
              </a:rPr>
              <a:t>manage dispatch and  shipment </a:t>
            </a:r>
            <a:r>
              <a:rPr sz="1500" dirty="0">
                <a:solidFill>
                  <a:srgbClr val="7F7F7F"/>
                </a:solidFill>
                <a:latin typeface="Calibri"/>
                <a:cs typeface="Calibri"/>
              </a:rPr>
              <a:t>activities on </a:t>
            </a:r>
            <a:r>
              <a:rPr sz="1500" spc="-5" dirty="0">
                <a:solidFill>
                  <a:srgbClr val="7F7F7F"/>
                </a:solidFill>
                <a:latin typeface="Calibri"/>
                <a:cs typeface="Calibri"/>
              </a:rPr>
              <a:t>the </a:t>
            </a:r>
            <a:r>
              <a:rPr sz="1500" dirty="0">
                <a:solidFill>
                  <a:srgbClr val="7F7F7F"/>
                </a:solidFill>
                <a:latin typeface="Calibri"/>
                <a:cs typeface="Calibri"/>
              </a:rPr>
              <a:t>basis of </a:t>
            </a:r>
            <a:r>
              <a:rPr sz="1500" spc="-5" dirty="0">
                <a:solidFill>
                  <a:srgbClr val="7F7F7F"/>
                </a:solidFill>
                <a:latin typeface="Calibri"/>
                <a:cs typeface="Calibri"/>
              </a:rPr>
              <a:t>this dashboard </a:t>
            </a:r>
            <a:r>
              <a:rPr sz="1500" dirty="0">
                <a:solidFill>
                  <a:srgbClr val="7F7F7F"/>
                </a:solidFill>
                <a:latin typeface="Calibri"/>
                <a:cs typeface="Calibri"/>
              </a:rPr>
              <a:t>along with </a:t>
            </a:r>
            <a:r>
              <a:rPr sz="1500" spc="-5" dirty="0">
                <a:solidFill>
                  <a:srgbClr val="7F7F7F"/>
                </a:solidFill>
                <a:latin typeface="Calibri"/>
                <a:cs typeface="Calibri"/>
              </a:rPr>
              <a:t>having </a:t>
            </a:r>
            <a:r>
              <a:rPr sz="1500" dirty="0">
                <a:solidFill>
                  <a:srgbClr val="7F7F7F"/>
                </a:solidFill>
                <a:latin typeface="Calibri"/>
                <a:cs typeface="Calibri"/>
              </a:rPr>
              <a:t>a </a:t>
            </a:r>
            <a:r>
              <a:rPr sz="1500" spc="-5" dirty="0">
                <a:solidFill>
                  <a:srgbClr val="7F7F7F"/>
                </a:solidFill>
                <a:latin typeface="Calibri"/>
                <a:cs typeface="Calibri"/>
              </a:rPr>
              <a:t>granular </a:t>
            </a:r>
            <a:r>
              <a:rPr sz="1500" spc="-10" dirty="0">
                <a:solidFill>
                  <a:srgbClr val="7F7F7F"/>
                </a:solidFill>
                <a:latin typeface="Calibri"/>
                <a:cs typeface="Calibri"/>
              </a:rPr>
              <a:t>data </a:t>
            </a:r>
            <a:r>
              <a:rPr sz="1500" dirty="0">
                <a:solidFill>
                  <a:srgbClr val="7F7F7F"/>
                </a:solidFill>
                <a:latin typeface="Calibri"/>
                <a:cs typeface="Calibri"/>
              </a:rPr>
              <a:t>on </a:t>
            </a:r>
            <a:r>
              <a:rPr sz="1500" spc="-5" dirty="0">
                <a:solidFill>
                  <a:srgbClr val="7F7F7F"/>
                </a:solidFill>
                <a:latin typeface="Calibri"/>
                <a:cs typeface="Calibri"/>
              </a:rPr>
              <a:t>upcoming  truck </a:t>
            </a:r>
            <a:r>
              <a:rPr sz="1500" dirty="0">
                <a:solidFill>
                  <a:srgbClr val="7F7F7F"/>
                </a:solidFill>
                <a:latin typeface="Calibri"/>
                <a:cs typeface="Calibri"/>
              </a:rPr>
              <a:t>arrivals </a:t>
            </a:r>
            <a:r>
              <a:rPr sz="1500" spc="-10" dirty="0">
                <a:solidFill>
                  <a:srgbClr val="7F7F7F"/>
                </a:solidFill>
                <a:latin typeface="Calibri"/>
                <a:cs typeface="Calibri"/>
              </a:rPr>
              <a:t>for </a:t>
            </a:r>
            <a:r>
              <a:rPr sz="1500" spc="-5" dirty="0">
                <a:solidFill>
                  <a:srgbClr val="7F7F7F"/>
                </a:solidFill>
                <a:latin typeface="Calibri"/>
                <a:cs typeface="Calibri"/>
              </a:rPr>
              <a:t>respective plant</a:t>
            </a:r>
            <a:r>
              <a:rPr sz="1500" spc="1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500" spc="-5" dirty="0">
                <a:solidFill>
                  <a:srgbClr val="7F7F7F"/>
                </a:solidFill>
                <a:latin typeface="Calibri"/>
                <a:cs typeface="Calibri"/>
              </a:rPr>
              <a:t>locations.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50">
              <a:latin typeface="Times New Roman"/>
              <a:cs typeface="Times New Roman"/>
            </a:endParaRPr>
          </a:p>
          <a:p>
            <a:pPr marL="64769" marR="7775575" indent="-52705">
              <a:lnSpc>
                <a:spcPct val="116700"/>
              </a:lnSpc>
            </a:pPr>
            <a:r>
              <a:rPr sz="1200" spc="10" dirty="0">
                <a:solidFill>
                  <a:srgbClr val="FFFFFF"/>
                </a:solidFill>
                <a:latin typeface="Calibri"/>
                <a:cs typeface="Calibri"/>
              </a:rPr>
              <a:t>ti 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1463040" cy="17769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56232" y="2136648"/>
            <a:ext cx="8317992" cy="29504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18474" y="4871720"/>
            <a:ext cx="769048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7F7F7F"/>
                </a:solidFill>
                <a:latin typeface="Calibri"/>
                <a:cs typeface="Calibri"/>
              </a:rPr>
              <a:t>The </a:t>
            </a:r>
            <a:r>
              <a:rPr sz="1500" spc="-5" dirty="0">
                <a:solidFill>
                  <a:srgbClr val="7F7F7F"/>
                </a:solidFill>
                <a:latin typeface="Calibri"/>
                <a:cs typeface="Calibri"/>
              </a:rPr>
              <a:t>platform </a:t>
            </a:r>
            <a:r>
              <a:rPr sz="1500" dirty="0">
                <a:solidFill>
                  <a:srgbClr val="7F7F7F"/>
                </a:solidFill>
                <a:latin typeface="Calibri"/>
                <a:cs typeface="Calibri"/>
              </a:rPr>
              <a:t>also has additional </a:t>
            </a:r>
            <a:r>
              <a:rPr sz="1500" spc="-5" dirty="0">
                <a:solidFill>
                  <a:srgbClr val="7F7F7F"/>
                </a:solidFill>
                <a:latin typeface="Calibri"/>
                <a:cs typeface="Calibri"/>
              </a:rPr>
              <a:t>filters such </a:t>
            </a:r>
            <a:r>
              <a:rPr sz="1500" dirty="0">
                <a:solidFill>
                  <a:srgbClr val="7F7F7F"/>
                </a:solidFill>
                <a:latin typeface="Calibri"/>
                <a:cs typeface="Calibri"/>
              </a:rPr>
              <a:t>as </a:t>
            </a:r>
            <a:r>
              <a:rPr sz="1500" b="1" spc="-5" dirty="0">
                <a:solidFill>
                  <a:srgbClr val="3EA9B3"/>
                </a:solidFill>
                <a:latin typeface="Calibri"/>
                <a:cs typeface="Calibri"/>
              </a:rPr>
              <a:t>State/District, </a:t>
            </a:r>
            <a:r>
              <a:rPr sz="1500" b="1" spc="-10" dirty="0">
                <a:solidFill>
                  <a:srgbClr val="3EA9B3"/>
                </a:solidFill>
                <a:latin typeface="Calibri"/>
                <a:cs typeface="Calibri"/>
              </a:rPr>
              <a:t>Transporter </a:t>
            </a:r>
            <a:r>
              <a:rPr sz="1500" b="1" dirty="0">
                <a:solidFill>
                  <a:srgbClr val="3EA9B3"/>
                </a:solidFill>
                <a:latin typeface="Calibri"/>
                <a:cs typeface="Calibri"/>
              </a:rPr>
              <a:t>and others </a:t>
            </a:r>
            <a:r>
              <a:rPr sz="1500" spc="-10" dirty="0">
                <a:solidFill>
                  <a:srgbClr val="7F7F7F"/>
                </a:solidFill>
                <a:latin typeface="Calibri"/>
                <a:cs typeface="Calibri"/>
              </a:rPr>
              <a:t>to </a:t>
            </a:r>
            <a:r>
              <a:rPr sz="1500" dirty="0">
                <a:solidFill>
                  <a:srgbClr val="7F7F7F"/>
                </a:solidFill>
                <a:latin typeface="Calibri"/>
                <a:cs typeface="Calibri"/>
              </a:rPr>
              <a:t>easily  </a:t>
            </a:r>
            <a:r>
              <a:rPr sz="1500" spc="-5" dirty="0">
                <a:solidFill>
                  <a:srgbClr val="7F7F7F"/>
                </a:solidFill>
                <a:latin typeface="Calibri"/>
                <a:cs typeface="Calibri"/>
              </a:rPr>
              <a:t>locate the respective</a:t>
            </a:r>
            <a:r>
              <a:rPr sz="1500" spc="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500" spc="-5" dirty="0">
                <a:solidFill>
                  <a:srgbClr val="7F7F7F"/>
                </a:solidFill>
                <a:latin typeface="Calibri"/>
                <a:cs typeface="Calibri"/>
              </a:rPr>
              <a:t>truck.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056961D-9339-4F42-9A49-5C83FE5CFE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20" y="-3171"/>
            <a:ext cx="1185904" cy="11859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4B035EF-2E1F-4DFD-908A-81E963378CF8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288734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solidFill>
                  <a:schemeClr val="tx2"/>
                </a:solidFill>
                <a:latin typeface="Calibri"/>
                <a:cs typeface="Calibri"/>
              </a:rPr>
              <a:t>Reports </a:t>
            </a:r>
            <a:r>
              <a:rPr b="1" spc="-5" dirty="0">
                <a:solidFill>
                  <a:schemeClr val="tx2"/>
                </a:solidFill>
                <a:latin typeface="Calibri"/>
                <a:cs typeface="Calibri"/>
              </a:rPr>
              <a:t>and</a:t>
            </a:r>
            <a:r>
              <a:rPr b="1" spc="-3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chemeClr val="tx2"/>
                </a:solidFill>
                <a:latin typeface="Calibri"/>
                <a:cs typeface="Calibri"/>
              </a:rPr>
              <a:t>Analytics</a:t>
            </a:r>
          </a:p>
        </p:txBody>
      </p:sp>
      <p:sp>
        <p:nvSpPr>
          <p:cNvPr id="3" name="object 3"/>
          <p:cNvSpPr/>
          <p:nvPr/>
        </p:nvSpPr>
        <p:spPr>
          <a:xfrm>
            <a:off x="536093" y="814171"/>
            <a:ext cx="1184910" cy="1184910"/>
          </a:xfrm>
          <a:custGeom>
            <a:avLst/>
            <a:gdLst/>
            <a:ahLst/>
            <a:cxnLst/>
            <a:rect l="l" t="t" r="r" b="b"/>
            <a:pathLst>
              <a:path w="1184910" h="1184910">
                <a:moveTo>
                  <a:pt x="592439" y="0"/>
                </a:moveTo>
                <a:lnTo>
                  <a:pt x="0" y="592429"/>
                </a:lnTo>
                <a:lnTo>
                  <a:pt x="592439" y="1184871"/>
                </a:lnTo>
                <a:lnTo>
                  <a:pt x="1184883" y="592429"/>
                </a:lnTo>
                <a:lnTo>
                  <a:pt x="592439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6093" y="814171"/>
            <a:ext cx="1184910" cy="1184910"/>
          </a:xfrm>
          <a:custGeom>
            <a:avLst/>
            <a:gdLst/>
            <a:ahLst/>
            <a:cxnLst/>
            <a:rect l="l" t="t" r="r" b="b"/>
            <a:pathLst>
              <a:path w="1184910" h="1184910">
                <a:moveTo>
                  <a:pt x="0" y="592440"/>
                </a:moveTo>
                <a:lnTo>
                  <a:pt x="592440" y="0"/>
                </a:lnTo>
                <a:lnTo>
                  <a:pt x="1184880" y="592440"/>
                </a:lnTo>
                <a:lnTo>
                  <a:pt x="592440" y="1184880"/>
                </a:lnTo>
                <a:lnTo>
                  <a:pt x="0" y="592440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9663" y="0"/>
            <a:ext cx="1716024" cy="20909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20533" y="4765818"/>
            <a:ext cx="590550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spc="-30" dirty="0">
                <a:latin typeface="Calibri"/>
                <a:cs typeface="Calibri"/>
              </a:rPr>
              <a:t>r</a:t>
            </a:r>
            <a:r>
              <a:rPr sz="1800" dirty="0">
                <a:latin typeface="Calibri"/>
                <a:cs typeface="Calibri"/>
              </a:rPr>
              <a:t>ec</a:t>
            </a:r>
            <a:r>
              <a:rPr sz="1800" spc="-5" dirty="0">
                <a:latin typeface="Calibri"/>
                <a:cs typeface="Calibri"/>
              </a:rPr>
              <a:t>ti</a:t>
            </a:r>
            <a:r>
              <a:rPr sz="1800" spc="5" dirty="0">
                <a:latin typeface="Calibri"/>
                <a:cs typeface="Calibri"/>
              </a:rPr>
              <a:t>f</a:t>
            </a:r>
            <a:r>
              <a:rPr sz="1800" dirty="0">
                <a:latin typeface="Calibri"/>
                <a:cs typeface="Calibri"/>
              </a:rPr>
              <a:t>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20041" y="3929621"/>
            <a:ext cx="3551656" cy="2266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9CA8B8-20E4-4781-9587-3E212CAB8E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20" y="-3171"/>
            <a:ext cx="1185904" cy="11859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D5A78A-1AD5-486B-A57B-90142C1EC762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812" y="2"/>
            <a:ext cx="12176187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86158" y="3337915"/>
            <a:ext cx="977658" cy="9130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26100" y="2990714"/>
            <a:ext cx="520115" cy="6943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062216" y="4319015"/>
            <a:ext cx="2136648" cy="13441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69864" y="5586984"/>
            <a:ext cx="996695" cy="9418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76471" y="3642359"/>
            <a:ext cx="710184" cy="10027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07079" y="5160264"/>
            <a:ext cx="1200912" cy="10789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133344" y="5559552"/>
            <a:ext cx="341376" cy="6278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801111" y="3377184"/>
            <a:ext cx="5757672" cy="330403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289162" y="3937507"/>
            <a:ext cx="1290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43A8B1"/>
                </a:solidFill>
                <a:latin typeface="Calibri"/>
                <a:cs typeface="Calibri"/>
              </a:rPr>
              <a:t>Capture </a:t>
            </a:r>
            <a:r>
              <a:rPr sz="1200" spc="-5" dirty="0">
                <a:solidFill>
                  <a:srgbClr val="43A8B1"/>
                </a:solidFill>
                <a:latin typeface="Calibri"/>
                <a:cs typeface="Calibri"/>
              </a:rPr>
              <a:t>risky</a:t>
            </a:r>
            <a:r>
              <a:rPr sz="1200" spc="-30" dirty="0">
                <a:solidFill>
                  <a:srgbClr val="43A8B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3A8B1"/>
                </a:solidFill>
                <a:latin typeface="Calibri"/>
                <a:cs typeface="Calibri"/>
              </a:rPr>
              <a:t>driving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35075" y="3007867"/>
            <a:ext cx="1030605" cy="3975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00" dirty="0">
                <a:solidFill>
                  <a:srgbClr val="43A8B1"/>
                </a:solidFill>
                <a:latin typeface="Calibri"/>
                <a:cs typeface="Calibri"/>
              </a:rPr>
              <a:t>Get </a:t>
            </a:r>
            <a:r>
              <a:rPr sz="1200" spc="-5" dirty="0">
                <a:solidFill>
                  <a:srgbClr val="43A8B1"/>
                </a:solidFill>
                <a:latin typeface="Calibri"/>
                <a:cs typeface="Calibri"/>
              </a:rPr>
              <a:t>real-time  </a:t>
            </a:r>
            <a:r>
              <a:rPr sz="1200" spc="-10" dirty="0">
                <a:solidFill>
                  <a:srgbClr val="43A8B1"/>
                </a:solidFill>
                <a:latin typeface="Calibri"/>
                <a:cs typeface="Calibri"/>
              </a:rPr>
              <a:t>triggered</a:t>
            </a:r>
            <a:r>
              <a:rPr sz="1200" spc="-55" dirty="0">
                <a:solidFill>
                  <a:srgbClr val="43A8B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3A8B1"/>
                </a:solidFill>
                <a:latin typeface="Calibri"/>
                <a:cs typeface="Calibri"/>
              </a:rPr>
              <a:t>events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837781" y="3273827"/>
            <a:ext cx="226695" cy="128905"/>
          </a:xfrm>
          <a:custGeom>
            <a:avLst/>
            <a:gdLst/>
            <a:ahLst/>
            <a:cxnLst/>
            <a:rect l="l" t="t" r="r" b="b"/>
            <a:pathLst>
              <a:path w="226695" h="128904">
                <a:moveTo>
                  <a:pt x="0" y="128439"/>
                </a:moveTo>
                <a:lnTo>
                  <a:pt x="226277" y="0"/>
                </a:lnTo>
              </a:path>
            </a:pathLst>
          </a:custGeom>
          <a:ln w="6350">
            <a:solidFill>
              <a:srgbClr val="2F55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072896" y="3228111"/>
            <a:ext cx="45720" cy="45720"/>
          </a:xfrm>
          <a:custGeom>
            <a:avLst/>
            <a:gdLst/>
            <a:ahLst/>
            <a:cxnLst/>
            <a:rect l="l" t="t" r="r" b="b"/>
            <a:pathLst>
              <a:path w="45720" h="45720">
                <a:moveTo>
                  <a:pt x="22859" y="0"/>
                </a:moveTo>
                <a:lnTo>
                  <a:pt x="13962" y="1796"/>
                </a:lnTo>
                <a:lnTo>
                  <a:pt x="6696" y="6696"/>
                </a:lnTo>
                <a:lnTo>
                  <a:pt x="1796" y="13962"/>
                </a:lnTo>
                <a:lnTo>
                  <a:pt x="0" y="22860"/>
                </a:lnTo>
                <a:lnTo>
                  <a:pt x="1796" y="31757"/>
                </a:lnTo>
                <a:lnTo>
                  <a:pt x="6696" y="39023"/>
                </a:lnTo>
                <a:lnTo>
                  <a:pt x="13962" y="43923"/>
                </a:lnTo>
                <a:lnTo>
                  <a:pt x="22859" y="45719"/>
                </a:lnTo>
                <a:lnTo>
                  <a:pt x="31757" y="43923"/>
                </a:lnTo>
                <a:lnTo>
                  <a:pt x="39023" y="39023"/>
                </a:lnTo>
                <a:lnTo>
                  <a:pt x="43923" y="31757"/>
                </a:lnTo>
                <a:lnTo>
                  <a:pt x="45719" y="22860"/>
                </a:lnTo>
                <a:lnTo>
                  <a:pt x="43923" y="13962"/>
                </a:lnTo>
                <a:lnTo>
                  <a:pt x="39023" y="6696"/>
                </a:lnTo>
                <a:lnTo>
                  <a:pt x="31757" y="1796"/>
                </a:lnTo>
                <a:lnTo>
                  <a:pt x="22859" y="0"/>
                </a:lnTo>
                <a:close/>
              </a:path>
            </a:pathLst>
          </a:custGeom>
          <a:solidFill>
            <a:srgbClr val="5B9B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834606" y="3552939"/>
            <a:ext cx="161988" cy="10807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754304" y="3276875"/>
            <a:ext cx="104775" cy="59690"/>
          </a:xfrm>
          <a:custGeom>
            <a:avLst/>
            <a:gdLst/>
            <a:ahLst/>
            <a:cxnLst/>
            <a:rect l="l" t="t" r="r" b="b"/>
            <a:pathLst>
              <a:path w="104775" h="59689">
                <a:moveTo>
                  <a:pt x="0" y="59173"/>
                </a:moveTo>
                <a:lnTo>
                  <a:pt x="104254" y="0"/>
                </a:lnTo>
              </a:path>
            </a:pathLst>
          </a:custGeom>
          <a:ln w="6350">
            <a:solidFill>
              <a:srgbClr val="2F55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867397" y="3231159"/>
            <a:ext cx="45720" cy="45720"/>
          </a:xfrm>
          <a:custGeom>
            <a:avLst/>
            <a:gdLst/>
            <a:ahLst/>
            <a:cxnLst/>
            <a:rect l="l" t="t" r="r" b="b"/>
            <a:pathLst>
              <a:path w="45720" h="45720">
                <a:moveTo>
                  <a:pt x="22859" y="0"/>
                </a:moveTo>
                <a:lnTo>
                  <a:pt x="13962" y="1796"/>
                </a:lnTo>
                <a:lnTo>
                  <a:pt x="6696" y="6696"/>
                </a:lnTo>
                <a:lnTo>
                  <a:pt x="1796" y="13962"/>
                </a:lnTo>
                <a:lnTo>
                  <a:pt x="0" y="22859"/>
                </a:lnTo>
                <a:lnTo>
                  <a:pt x="1796" y="31757"/>
                </a:lnTo>
                <a:lnTo>
                  <a:pt x="6696" y="39023"/>
                </a:lnTo>
                <a:lnTo>
                  <a:pt x="13962" y="43923"/>
                </a:lnTo>
                <a:lnTo>
                  <a:pt x="22859" y="45719"/>
                </a:lnTo>
                <a:lnTo>
                  <a:pt x="31757" y="43923"/>
                </a:lnTo>
                <a:lnTo>
                  <a:pt x="39023" y="39023"/>
                </a:lnTo>
                <a:lnTo>
                  <a:pt x="43923" y="31757"/>
                </a:lnTo>
                <a:lnTo>
                  <a:pt x="45720" y="22859"/>
                </a:lnTo>
                <a:lnTo>
                  <a:pt x="43923" y="13962"/>
                </a:lnTo>
                <a:lnTo>
                  <a:pt x="39023" y="6696"/>
                </a:lnTo>
                <a:lnTo>
                  <a:pt x="31757" y="1796"/>
                </a:lnTo>
                <a:lnTo>
                  <a:pt x="22859" y="0"/>
                </a:lnTo>
                <a:close/>
              </a:path>
            </a:pathLst>
          </a:custGeom>
          <a:solidFill>
            <a:srgbClr val="5B9B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52869" y="3413472"/>
            <a:ext cx="158115" cy="89535"/>
          </a:xfrm>
          <a:custGeom>
            <a:avLst/>
            <a:gdLst/>
            <a:ahLst/>
            <a:cxnLst/>
            <a:rect l="l" t="t" r="r" b="b"/>
            <a:pathLst>
              <a:path w="158115" h="89535">
                <a:moveTo>
                  <a:pt x="0" y="89416"/>
                </a:moveTo>
                <a:lnTo>
                  <a:pt x="157539" y="0"/>
                </a:lnTo>
              </a:path>
            </a:pathLst>
          </a:custGeom>
          <a:ln w="6350">
            <a:solidFill>
              <a:srgbClr val="2F55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019252" y="3367747"/>
            <a:ext cx="45720" cy="45720"/>
          </a:xfrm>
          <a:custGeom>
            <a:avLst/>
            <a:gdLst/>
            <a:ahLst/>
            <a:cxnLst/>
            <a:rect l="l" t="t" r="r" b="b"/>
            <a:pathLst>
              <a:path w="45720" h="45720">
                <a:moveTo>
                  <a:pt x="22859" y="0"/>
                </a:moveTo>
                <a:lnTo>
                  <a:pt x="13962" y="1796"/>
                </a:lnTo>
                <a:lnTo>
                  <a:pt x="6696" y="6696"/>
                </a:lnTo>
                <a:lnTo>
                  <a:pt x="1796" y="13962"/>
                </a:lnTo>
                <a:lnTo>
                  <a:pt x="0" y="22859"/>
                </a:lnTo>
                <a:lnTo>
                  <a:pt x="1796" y="31757"/>
                </a:lnTo>
                <a:lnTo>
                  <a:pt x="6696" y="39023"/>
                </a:lnTo>
                <a:lnTo>
                  <a:pt x="13962" y="43923"/>
                </a:lnTo>
                <a:lnTo>
                  <a:pt x="22859" y="45719"/>
                </a:lnTo>
                <a:lnTo>
                  <a:pt x="31757" y="43923"/>
                </a:lnTo>
                <a:lnTo>
                  <a:pt x="39023" y="39023"/>
                </a:lnTo>
                <a:lnTo>
                  <a:pt x="43923" y="31757"/>
                </a:lnTo>
                <a:lnTo>
                  <a:pt x="45720" y="22859"/>
                </a:lnTo>
                <a:lnTo>
                  <a:pt x="43923" y="13962"/>
                </a:lnTo>
                <a:lnTo>
                  <a:pt x="39023" y="6696"/>
                </a:lnTo>
                <a:lnTo>
                  <a:pt x="31757" y="1796"/>
                </a:lnTo>
                <a:lnTo>
                  <a:pt x="22859" y="0"/>
                </a:lnTo>
                <a:close/>
              </a:path>
            </a:pathLst>
          </a:custGeom>
          <a:solidFill>
            <a:srgbClr val="5B9B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663969" y="3276855"/>
            <a:ext cx="50800" cy="29209"/>
          </a:xfrm>
          <a:custGeom>
            <a:avLst/>
            <a:gdLst/>
            <a:ahLst/>
            <a:cxnLst/>
            <a:rect l="l" t="t" r="r" b="b"/>
            <a:pathLst>
              <a:path w="50800" h="29210">
                <a:moveTo>
                  <a:pt x="0" y="28624"/>
                </a:moveTo>
                <a:lnTo>
                  <a:pt x="50431" y="0"/>
                </a:lnTo>
              </a:path>
            </a:pathLst>
          </a:custGeom>
          <a:ln w="6350">
            <a:solidFill>
              <a:srgbClr val="2F55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23240" y="3231133"/>
            <a:ext cx="45720" cy="45720"/>
          </a:xfrm>
          <a:custGeom>
            <a:avLst/>
            <a:gdLst/>
            <a:ahLst/>
            <a:cxnLst/>
            <a:rect l="l" t="t" r="r" b="b"/>
            <a:pathLst>
              <a:path w="45720" h="45720">
                <a:moveTo>
                  <a:pt x="22859" y="0"/>
                </a:moveTo>
                <a:lnTo>
                  <a:pt x="13962" y="1794"/>
                </a:lnTo>
                <a:lnTo>
                  <a:pt x="6696" y="6691"/>
                </a:lnTo>
                <a:lnTo>
                  <a:pt x="1796" y="13957"/>
                </a:lnTo>
                <a:lnTo>
                  <a:pt x="0" y="22860"/>
                </a:lnTo>
                <a:lnTo>
                  <a:pt x="1796" y="31755"/>
                </a:lnTo>
                <a:lnTo>
                  <a:pt x="6696" y="39017"/>
                </a:lnTo>
                <a:lnTo>
                  <a:pt x="13962" y="43912"/>
                </a:lnTo>
                <a:lnTo>
                  <a:pt x="22859" y="45707"/>
                </a:lnTo>
                <a:lnTo>
                  <a:pt x="31757" y="43912"/>
                </a:lnTo>
                <a:lnTo>
                  <a:pt x="39023" y="39017"/>
                </a:lnTo>
                <a:lnTo>
                  <a:pt x="43923" y="31755"/>
                </a:lnTo>
                <a:lnTo>
                  <a:pt x="45720" y="22860"/>
                </a:lnTo>
                <a:lnTo>
                  <a:pt x="43923" y="13957"/>
                </a:lnTo>
                <a:lnTo>
                  <a:pt x="39023" y="6691"/>
                </a:lnTo>
                <a:lnTo>
                  <a:pt x="31757" y="1794"/>
                </a:lnTo>
                <a:lnTo>
                  <a:pt x="22859" y="0"/>
                </a:lnTo>
                <a:close/>
              </a:path>
            </a:pathLst>
          </a:custGeom>
          <a:solidFill>
            <a:srgbClr val="5B9B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8174190" y="3925316"/>
            <a:ext cx="1027430" cy="40068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ct val="105000"/>
              </a:lnSpc>
              <a:spcBef>
                <a:spcPts val="25"/>
              </a:spcBef>
            </a:pPr>
            <a:r>
              <a:rPr sz="1200" spc="-25" dirty="0">
                <a:solidFill>
                  <a:srgbClr val="43A8B1"/>
                </a:solidFill>
                <a:latin typeface="Calibri"/>
                <a:cs typeface="Calibri"/>
              </a:rPr>
              <a:t>Review, </a:t>
            </a:r>
            <a:r>
              <a:rPr sz="1200" spc="-10" dirty="0">
                <a:solidFill>
                  <a:srgbClr val="43A8B1"/>
                </a:solidFill>
                <a:latin typeface="Calibri"/>
                <a:cs typeface="Calibri"/>
              </a:rPr>
              <a:t>analyze,  </a:t>
            </a:r>
            <a:r>
              <a:rPr sz="1200" spc="-5" dirty="0">
                <a:solidFill>
                  <a:srgbClr val="43A8B1"/>
                </a:solidFill>
                <a:latin typeface="Calibri"/>
                <a:cs typeface="Calibri"/>
              </a:rPr>
              <a:t>and</a:t>
            </a:r>
            <a:r>
              <a:rPr sz="1200" spc="-15" dirty="0">
                <a:solidFill>
                  <a:srgbClr val="43A8B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3A8B1"/>
                </a:solidFill>
                <a:latin typeface="Calibri"/>
                <a:cs typeface="Calibri"/>
              </a:rPr>
              <a:t>score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907174" y="6226555"/>
            <a:ext cx="8026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43A8B1"/>
                </a:solidFill>
                <a:latin typeface="Calibri"/>
                <a:cs typeface="Calibri"/>
              </a:rPr>
              <a:t>Coach</a:t>
            </a:r>
            <a:r>
              <a:rPr sz="1200" spc="-60" dirty="0">
                <a:solidFill>
                  <a:srgbClr val="43A8B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3A8B1"/>
                </a:solidFill>
                <a:latin typeface="Calibri"/>
                <a:cs typeface="Calibri"/>
              </a:rPr>
              <a:t>driver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27200" y="5912611"/>
            <a:ext cx="1270635" cy="3975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00" spc="-10" dirty="0">
                <a:solidFill>
                  <a:srgbClr val="43A8B1"/>
                </a:solidFill>
                <a:latin typeface="Calibri"/>
                <a:cs typeface="Calibri"/>
              </a:rPr>
              <a:t>Improve </a:t>
            </a:r>
            <a:r>
              <a:rPr sz="1200" spc="-25" dirty="0">
                <a:solidFill>
                  <a:srgbClr val="43A8B1"/>
                </a:solidFill>
                <a:latin typeface="Calibri"/>
                <a:cs typeface="Calibri"/>
              </a:rPr>
              <a:t>safety,  </a:t>
            </a:r>
            <a:r>
              <a:rPr sz="1200" spc="-10" dirty="0">
                <a:solidFill>
                  <a:srgbClr val="43A8B1"/>
                </a:solidFill>
                <a:latin typeface="Calibri"/>
                <a:cs typeface="Calibri"/>
              </a:rPr>
              <a:t>reduce </a:t>
            </a:r>
            <a:r>
              <a:rPr sz="1200" spc="-5" dirty="0">
                <a:solidFill>
                  <a:srgbClr val="43A8B1"/>
                </a:solidFill>
                <a:latin typeface="Calibri"/>
                <a:cs typeface="Calibri"/>
              </a:rPr>
              <a:t>damage</a:t>
            </a:r>
            <a:r>
              <a:rPr sz="1200" spc="-50" dirty="0">
                <a:solidFill>
                  <a:srgbClr val="43A8B1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3A8B1"/>
                </a:solidFill>
                <a:latin typeface="Calibri"/>
                <a:cs typeface="Calibri"/>
              </a:rPr>
              <a:t>cost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548383" y="0"/>
            <a:ext cx="2008631" cy="233781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59052" y="1499108"/>
            <a:ext cx="1339850" cy="471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chemeClr val="tx2"/>
                </a:solidFill>
                <a:latin typeface="Calibri"/>
                <a:cs typeface="Calibri"/>
              </a:rPr>
              <a:t>Harsh</a:t>
            </a:r>
            <a:r>
              <a:rPr sz="1800" b="1" spc="-6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chemeClr val="tx2"/>
                </a:solidFill>
                <a:latin typeface="Calibri"/>
                <a:cs typeface="Calibri"/>
              </a:rPr>
              <a:t>Braking</a:t>
            </a:r>
            <a:endParaRPr sz="1800" dirty="0">
              <a:solidFill>
                <a:schemeClr val="tx2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1100" spc="15" dirty="0">
                <a:latin typeface="Calibri"/>
                <a:cs typeface="Calibri"/>
              </a:rPr>
              <a:t>Using G-Sensors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598980" y="684911"/>
            <a:ext cx="1073785" cy="552450"/>
          </a:xfrm>
          <a:custGeom>
            <a:avLst/>
            <a:gdLst/>
            <a:ahLst/>
            <a:cxnLst/>
            <a:rect l="l" t="t" r="r" b="b"/>
            <a:pathLst>
              <a:path w="1073785" h="552450">
                <a:moveTo>
                  <a:pt x="0" y="0"/>
                </a:moveTo>
                <a:lnTo>
                  <a:pt x="1073645" y="0"/>
                </a:lnTo>
                <a:lnTo>
                  <a:pt x="1073645" y="552348"/>
                </a:lnTo>
                <a:lnTo>
                  <a:pt x="0" y="55234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598980" y="684911"/>
            <a:ext cx="1073785" cy="552450"/>
          </a:xfrm>
          <a:custGeom>
            <a:avLst/>
            <a:gdLst/>
            <a:ahLst/>
            <a:cxnLst/>
            <a:rect l="l" t="t" r="r" b="b"/>
            <a:pathLst>
              <a:path w="1073785" h="552450">
                <a:moveTo>
                  <a:pt x="0" y="0"/>
                </a:moveTo>
                <a:lnTo>
                  <a:pt x="1073640" y="0"/>
                </a:lnTo>
                <a:lnTo>
                  <a:pt x="1073640" y="552348"/>
                </a:lnTo>
                <a:lnTo>
                  <a:pt x="0" y="552348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668966" y="920927"/>
            <a:ext cx="587375" cy="607695"/>
          </a:xfrm>
          <a:custGeom>
            <a:avLst/>
            <a:gdLst/>
            <a:ahLst/>
            <a:cxnLst/>
            <a:rect l="l" t="t" r="r" b="b"/>
            <a:pathLst>
              <a:path w="587375" h="607694">
                <a:moveTo>
                  <a:pt x="0" y="0"/>
                </a:moveTo>
                <a:lnTo>
                  <a:pt x="586836" y="0"/>
                </a:lnTo>
                <a:lnTo>
                  <a:pt x="586836" y="607234"/>
                </a:lnTo>
                <a:lnTo>
                  <a:pt x="0" y="607234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465576" y="1789176"/>
            <a:ext cx="1097279" cy="33832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709473" y="2271534"/>
            <a:ext cx="1310640" cy="552450"/>
          </a:xfrm>
          <a:custGeom>
            <a:avLst/>
            <a:gdLst/>
            <a:ahLst/>
            <a:cxnLst/>
            <a:rect l="l" t="t" r="r" b="b"/>
            <a:pathLst>
              <a:path w="1310640" h="552450">
                <a:moveTo>
                  <a:pt x="0" y="0"/>
                </a:moveTo>
                <a:lnTo>
                  <a:pt x="1310250" y="0"/>
                </a:lnTo>
                <a:lnTo>
                  <a:pt x="1310250" y="552348"/>
                </a:lnTo>
                <a:lnTo>
                  <a:pt x="0" y="552348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181600" y="633983"/>
            <a:ext cx="1932431" cy="169163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3766451" y="1489964"/>
            <a:ext cx="1553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chemeClr val="tx2"/>
                </a:solidFill>
                <a:latin typeface="Calibri"/>
                <a:cs typeface="Calibri"/>
              </a:rPr>
              <a:t>Harsh</a:t>
            </a:r>
            <a:r>
              <a:rPr sz="1800" b="1" spc="-7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chemeClr val="tx2"/>
                </a:solidFill>
                <a:latin typeface="Calibri"/>
                <a:cs typeface="Calibri"/>
              </a:rPr>
              <a:t>Cornering</a:t>
            </a:r>
            <a:endParaRPr sz="18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775405" y="1770888"/>
            <a:ext cx="153289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" dirty="0">
                <a:latin typeface="Calibri"/>
                <a:cs typeface="Calibri"/>
              </a:rPr>
              <a:t>Using Gyroscopic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15" dirty="0">
                <a:latin typeface="Calibri"/>
                <a:cs typeface="Calibri"/>
              </a:rPr>
              <a:t>Sensors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6503149" y="2146198"/>
            <a:ext cx="372110" cy="448945"/>
          </a:xfrm>
          <a:custGeom>
            <a:avLst/>
            <a:gdLst/>
            <a:ahLst/>
            <a:cxnLst/>
            <a:rect l="l" t="t" r="r" b="b"/>
            <a:pathLst>
              <a:path w="372109" h="448944">
                <a:moveTo>
                  <a:pt x="186029" y="0"/>
                </a:moveTo>
                <a:lnTo>
                  <a:pt x="0" y="224447"/>
                </a:lnTo>
                <a:lnTo>
                  <a:pt x="186029" y="448894"/>
                </a:lnTo>
                <a:lnTo>
                  <a:pt x="372071" y="224447"/>
                </a:lnTo>
                <a:lnTo>
                  <a:pt x="1860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503149" y="2146198"/>
            <a:ext cx="372110" cy="448945"/>
          </a:xfrm>
          <a:custGeom>
            <a:avLst/>
            <a:gdLst/>
            <a:ahLst/>
            <a:cxnLst/>
            <a:rect l="l" t="t" r="r" b="b"/>
            <a:pathLst>
              <a:path w="372109" h="448944">
                <a:moveTo>
                  <a:pt x="0" y="224445"/>
                </a:moveTo>
                <a:lnTo>
                  <a:pt x="186041" y="0"/>
                </a:lnTo>
                <a:lnTo>
                  <a:pt x="372081" y="224445"/>
                </a:lnTo>
                <a:lnTo>
                  <a:pt x="186041" y="448891"/>
                </a:lnTo>
                <a:lnTo>
                  <a:pt x="0" y="224445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025326" y="1927656"/>
            <a:ext cx="501015" cy="565785"/>
          </a:xfrm>
          <a:custGeom>
            <a:avLst/>
            <a:gdLst/>
            <a:ahLst/>
            <a:cxnLst/>
            <a:rect l="l" t="t" r="r" b="b"/>
            <a:pathLst>
              <a:path w="501014" h="565785">
                <a:moveTo>
                  <a:pt x="0" y="0"/>
                </a:moveTo>
                <a:lnTo>
                  <a:pt x="500773" y="0"/>
                </a:lnTo>
                <a:lnTo>
                  <a:pt x="500773" y="565327"/>
                </a:lnTo>
                <a:lnTo>
                  <a:pt x="0" y="56532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025326" y="1927656"/>
            <a:ext cx="501015" cy="565785"/>
          </a:xfrm>
          <a:custGeom>
            <a:avLst/>
            <a:gdLst/>
            <a:ahLst/>
            <a:cxnLst/>
            <a:rect l="l" t="t" r="r" b="b"/>
            <a:pathLst>
              <a:path w="501014" h="565785">
                <a:moveTo>
                  <a:pt x="0" y="0"/>
                </a:moveTo>
                <a:lnTo>
                  <a:pt x="500763" y="0"/>
                </a:lnTo>
                <a:lnTo>
                  <a:pt x="500763" y="565321"/>
                </a:lnTo>
                <a:lnTo>
                  <a:pt x="0" y="56532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384152" y="2009584"/>
            <a:ext cx="645795" cy="482600"/>
          </a:xfrm>
          <a:custGeom>
            <a:avLst/>
            <a:gdLst/>
            <a:ahLst/>
            <a:cxnLst/>
            <a:rect l="l" t="t" r="r" b="b"/>
            <a:pathLst>
              <a:path w="645795" h="482600">
                <a:moveTo>
                  <a:pt x="322745" y="0"/>
                </a:moveTo>
                <a:lnTo>
                  <a:pt x="0" y="241185"/>
                </a:lnTo>
                <a:lnTo>
                  <a:pt x="322745" y="482358"/>
                </a:lnTo>
                <a:lnTo>
                  <a:pt x="645490" y="241185"/>
                </a:lnTo>
                <a:lnTo>
                  <a:pt x="3227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384152" y="2009584"/>
            <a:ext cx="645795" cy="482600"/>
          </a:xfrm>
          <a:custGeom>
            <a:avLst/>
            <a:gdLst/>
            <a:ahLst/>
            <a:cxnLst/>
            <a:rect l="l" t="t" r="r" b="b"/>
            <a:pathLst>
              <a:path w="645795" h="482600">
                <a:moveTo>
                  <a:pt x="0" y="241184"/>
                </a:moveTo>
                <a:lnTo>
                  <a:pt x="322741" y="0"/>
                </a:lnTo>
                <a:lnTo>
                  <a:pt x="645482" y="241184"/>
                </a:lnTo>
                <a:lnTo>
                  <a:pt x="322741" y="482368"/>
                </a:lnTo>
                <a:lnTo>
                  <a:pt x="0" y="24118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442959" y="658368"/>
            <a:ext cx="2170176" cy="15270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7072058" y="1489964"/>
            <a:ext cx="1805305" cy="474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chemeClr val="tx2"/>
                </a:solidFill>
                <a:latin typeface="Calibri"/>
                <a:cs typeface="Calibri"/>
              </a:rPr>
              <a:t>Harsh</a:t>
            </a:r>
            <a:r>
              <a:rPr sz="1800" b="1" spc="-7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chemeClr val="tx2"/>
                </a:solidFill>
                <a:latin typeface="Calibri"/>
                <a:cs typeface="Calibri"/>
              </a:rPr>
              <a:t>Acceleration</a:t>
            </a:r>
            <a:endParaRPr sz="1800" dirty="0">
              <a:solidFill>
                <a:schemeClr val="tx2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1100" spc="15" dirty="0">
                <a:latin typeface="Calibri"/>
                <a:cs typeface="Calibri"/>
              </a:rPr>
              <a:t>Using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15" dirty="0">
                <a:latin typeface="Calibri"/>
                <a:cs typeface="Calibri"/>
              </a:rPr>
              <a:t>Accelerometers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660677" y="2377440"/>
            <a:ext cx="744791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7F7F7F"/>
                </a:solidFill>
                <a:latin typeface="Calibri"/>
                <a:cs typeface="Calibri"/>
              </a:rPr>
              <a:t>Driver rating based on Harsh Acceleration, Braking </a:t>
            </a:r>
            <a:r>
              <a:rPr sz="1100" dirty="0">
                <a:solidFill>
                  <a:srgbClr val="7F7F7F"/>
                </a:solidFill>
                <a:latin typeface="Calibri"/>
                <a:cs typeface="Calibri"/>
              </a:rPr>
              <a:t>&amp; </a:t>
            </a:r>
            <a:r>
              <a:rPr sz="1100" spc="-5" dirty="0">
                <a:solidFill>
                  <a:srgbClr val="7F7F7F"/>
                </a:solidFill>
                <a:latin typeface="Calibri"/>
                <a:cs typeface="Calibri"/>
              </a:rPr>
              <a:t>Cornering with </a:t>
            </a:r>
            <a:r>
              <a:rPr sz="1100" spc="-10" dirty="0">
                <a:solidFill>
                  <a:srgbClr val="7F7F7F"/>
                </a:solidFill>
                <a:latin typeface="Calibri"/>
                <a:cs typeface="Calibri"/>
              </a:rPr>
              <a:t>additional </a:t>
            </a:r>
            <a:r>
              <a:rPr sz="1100" spc="-5" dirty="0">
                <a:solidFill>
                  <a:srgbClr val="7F7F7F"/>
                </a:solidFill>
                <a:latin typeface="Calibri"/>
                <a:cs typeface="Calibri"/>
              </a:rPr>
              <a:t>parameters like </a:t>
            </a:r>
            <a:r>
              <a:rPr sz="1100" spc="-10" dirty="0">
                <a:solidFill>
                  <a:srgbClr val="7F7F7F"/>
                </a:solidFill>
                <a:latin typeface="Calibri"/>
                <a:cs typeface="Calibri"/>
              </a:rPr>
              <a:t>Stoppage </a:t>
            </a:r>
            <a:r>
              <a:rPr sz="1100" spc="-5" dirty="0">
                <a:solidFill>
                  <a:srgbClr val="7F7F7F"/>
                </a:solidFill>
                <a:latin typeface="Calibri"/>
                <a:cs typeface="Calibri"/>
              </a:rPr>
              <a:t>Time, </a:t>
            </a:r>
            <a:r>
              <a:rPr sz="1100" spc="-10" dirty="0">
                <a:solidFill>
                  <a:srgbClr val="7F7F7F"/>
                </a:solidFill>
                <a:latin typeface="Calibri"/>
                <a:cs typeface="Calibri"/>
              </a:rPr>
              <a:t>Continuous</a:t>
            </a:r>
            <a:r>
              <a:rPr sz="1100" spc="17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7F7F7F"/>
                </a:solidFill>
                <a:latin typeface="Calibri"/>
                <a:cs typeface="Calibri"/>
              </a:rPr>
              <a:t>Driving.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8365401" y="2127021"/>
            <a:ext cx="833119" cy="97155"/>
          </a:xfrm>
          <a:custGeom>
            <a:avLst/>
            <a:gdLst/>
            <a:ahLst/>
            <a:cxnLst/>
            <a:rect l="l" t="t" r="r" b="b"/>
            <a:pathLst>
              <a:path w="833120" h="97155">
                <a:moveTo>
                  <a:pt x="784225" y="0"/>
                </a:moveTo>
                <a:lnTo>
                  <a:pt x="0" y="0"/>
                </a:lnTo>
                <a:lnTo>
                  <a:pt x="0" y="97002"/>
                </a:lnTo>
                <a:lnTo>
                  <a:pt x="784225" y="97002"/>
                </a:lnTo>
                <a:lnTo>
                  <a:pt x="832726" y="48501"/>
                </a:lnTo>
                <a:lnTo>
                  <a:pt x="7842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365401" y="2127021"/>
            <a:ext cx="833119" cy="97155"/>
          </a:xfrm>
          <a:custGeom>
            <a:avLst/>
            <a:gdLst/>
            <a:ahLst/>
            <a:cxnLst/>
            <a:rect l="l" t="t" r="r" b="b"/>
            <a:pathLst>
              <a:path w="833120" h="97155">
                <a:moveTo>
                  <a:pt x="0" y="0"/>
                </a:moveTo>
                <a:lnTo>
                  <a:pt x="784226" y="0"/>
                </a:lnTo>
                <a:lnTo>
                  <a:pt x="832727" y="48501"/>
                </a:lnTo>
                <a:lnTo>
                  <a:pt x="784226" y="97003"/>
                </a:lnTo>
                <a:lnTo>
                  <a:pt x="0" y="97003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40499" y="2737827"/>
            <a:ext cx="10151110" cy="41275"/>
          </a:xfrm>
          <a:custGeom>
            <a:avLst/>
            <a:gdLst/>
            <a:ahLst/>
            <a:cxnLst/>
            <a:rect l="l" t="t" r="r" b="b"/>
            <a:pathLst>
              <a:path w="10151110" h="41275">
                <a:moveTo>
                  <a:pt x="0" y="0"/>
                </a:moveTo>
                <a:lnTo>
                  <a:pt x="10151005" y="40996"/>
                </a:lnTo>
              </a:path>
            </a:pathLst>
          </a:custGeom>
          <a:ln w="635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363855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solidFill>
                  <a:schemeClr val="tx2"/>
                </a:solidFill>
                <a:latin typeface="Calibri"/>
                <a:cs typeface="Calibri"/>
              </a:rPr>
              <a:t>Driver Behavior</a:t>
            </a:r>
            <a:r>
              <a:rPr b="1" spc="-3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chemeClr val="tx2"/>
                </a:solidFill>
                <a:latin typeface="Calibri"/>
                <a:cs typeface="Calibri"/>
              </a:rPr>
              <a:t>Monitoring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A3EED548-0026-46E4-A0CB-A0A3DEFCEA4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20" y="-3171"/>
            <a:ext cx="1185904" cy="1185904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5BC1A41-AD4C-4672-AD4C-73655C0155AF}"/>
              </a:ext>
            </a:extLst>
          </p:cNvPr>
          <p:cNvPicPr>
            <a:picLocks noChangeAspect="1"/>
          </p:cNvPicPr>
          <p:nvPr/>
        </p:nvPicPr>
        <p:blipFill>
          <a:blip r:embed="rId1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812" y="5071872"/>
            <a:ext cx="1075598" cy="17861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923821" y="2"/>
            <a:ext cx="2268176" cy="6857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4936" y="233678"/>
            <a:ext cx="742442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1100" algn="l"/>
                <a:tab pos="1474470" algn="l"/>
              </a:tabLst>
            </a:pPr>
            <a:r>
              <a:rPr b="1" spc="-10" dirty="0">
                <a:solidFill>
                  <a:schemeClr val="tx2"/>
                </a:solidFill>
                <a:latin typeface="Calibri"/>
                <a:cs typeface="Calibri"/>
              </a:rPr>
              <a:t>Reports	</a:t>
            </a:r>
            <a:r>
              <a:rPr b="1" dirty="0">
                <a:solidFill>
                  <a:schemeClr val="tx2"/>
                </a:solidFill>
                <a:latin typeface="Calibri"/>
                <a:cs typeface="Calibri"/>
              </a:rPr>
              <a:t>|	</a:t>
            </a:r>
            <a:r>
              <a:rPr spc="-5" dirty="0">
                <a:solidFill>
                  <a:schemeClr val="tx2"/>
                </a:solidFill>
              </a:rPr>
              <a:t>Increase </a:t>
            </a:r>
            <a:r>
              <a:rPr spc="-15" dirty="0">
                <a:solidFill>
                  <a:schemeClr val="tx2"/>
                </a:solidFill>
              </a:rPr>
              <a:t>Effectiveness </a:t>
            </a:r>
            <a:r>
              <a:rPr dirty="0">
                <a:solidFill>
                  <a:schemeClr val="tx2"/>
                </a:solidFill>
              </a:rPr>
              <a:t>&amp; </a:t>
            </a:r>
            <a:r>
              <a:rPr spc="-5" dirty="0">
                <a:solidFill>
                  <a:schemeClr val="tx2"/>
                </a:solidFill>
              </a:rPr>
              <a:t>Identify</a:t>
            </a:r>
            <a:r>
              <a:rPr spc="-55" dirty="0">
                <a:solidFill>
                  <a:schemeClr val="tx2"/>
                </a:solidFill>
              </a:rPr>
              <a:t> </a:t>
            </a:r>
            <a:r>
              <a:rPr spc="-5" dirty="0">
                <a:solidFill>
                  <a:schemeClr val="tx2"/>
                </a:solidFill>
              </a:rPr>
              <a:t>Inefficiencies</a:t>
            </a:r>
          </a:p>
        </p:txBody>
      </p:sp>
      <p:sp>
        <p:nvSpPr>
          <p:cNvPr id="5" name="object 5"/>
          <p:cNvSpPr/>
          <p:nvPr/>
        </p:nvSpPr>
        <p:spPr>
          <a:xfrm>
            <a:off x="15812" y="866038"/>
            <a:ext cx="5567045" cy="554355"/>
          </a:xfrm>
          <a:custGeom>
            <a:avLst/>
            <a:gdLst/>
            <a:ahLst/>
            <a:cxnLst/>
            <a:rect l="l" t="t" r="r" b="b"/>
            <a:pathLst>
              <a:path w="5567045" h="554355">
                <a:moveTo>
                  <a:pt x="5289358" y="0"/>
                </a:moveTo>
                <a:lnTo>
                  <a:pt x="0" y="0"/>
                </a:lnTo>
                <a:lnTo>
                  <a:pt x="0" y="554316"/>
                </a:lnTo>
                <a:lnTo>
                  <a:pt x="5289358" y="554316"/>
                </a:lnTo>
                <a:lnTo>
                  <a:pt x="5566523" y="277152"/>
                </a:lnTo>
                <a:lnTo>
                  <a:pt x="5289358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812" y="866038"/>
            <a:ext cx="5567045" cy="554355"/>
          </a:xfrm>
          <a:custGeom>
            <a:avLst/>
            <a:gdLst/>
            <a:ahLst/>
            <a:cxnLst/>
            <a:rect l="l" t="t" r="r" b="b"/>
            <a:pathLst>
              <a:path w="5567045" h="554355">
                <a:moveTo>
                  <a:pt x="0" y="0"/>
                </a:moveTo>
                <a:lnTo>
                  <a:pt x="5289363" y="0"/>
                </a:lnTo>
                <a:lnTo>
                  <a:pt x="5566523" y="277158"/>
                </a:lnTo>
                <a:lnTo>
                  <a:pt x="5289363" y="554316"/>
                </a:lnTo>
                <a:lnTo>
                  <a:pt x="0" y="55431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DAD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26693" y="6240381"/>
            <a:ext cx="11165840" cy="609600"/>
          </a:xfrm>
          <a:custGeom>
            <a:avLst/>
            <a:gdLst/>
            <a:ahLst/>
            <a:cxnLst/>
            <a:rect l="l" t="t" r="r" b="b"/>
            <a:pathLst>
              <a:path w="11165840" h="609600">
                <a:moveTo>
                  <a:pt x="0" y="0"/>
                </a:moveTo>
                <a:lnTo>
                  <a:pt x="11165306" y="0"/>
                </a:lnTo>
                <a:lnTo>
                  <a:pt x="11165306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66351" y="973328"/>
            <a:ext cx="305181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Geofence 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Entry/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Exit</a:t>
            </a:r>
            <a:r>
              <a:rPr sz="21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Report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64207" y="1871472"/>
            <a:ext cx="4056888" cy="39502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899338" y="2337308"/>
            <a:ext cx="2526665" cy="265938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25400">
              <a:lnSpc>
                <a:spcPct val="101699"/>
              </a:lnSpc>
              <a:spcBef>
                <a:spcPts val="75"/>
              </a:spcBef>
            </a:pP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A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report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is created stating the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entry  </a:t>
            </a:r>
            <a:r>
              <a:rPr sz="1200" spc="15" dirty="0">
                <a:solidFill>
                  <a:srgbClr val="7F7F7F"/>
                </a:solidFill>
                <a:latin typeface="Calibri"/>
                <a:cs typeface="Calibri"/>
              </a:rPr>
              <a:t>and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the exit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timings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of the vehicles in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a 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particular region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marked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as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a 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Geofence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12700" marR="5080">
              <a:lnSpc>
                <a:spcPct val="104400"/>
              </a:lnSpc>
            </a:pP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The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report helps in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calculating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the 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time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taken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for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loading and unloading  the cement and thus help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in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identifying  the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inefficiencies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 marR="133350">
              <a:lnSpc>
                <a:spcPct val="104400"/>
              </a:lnSpc>
            </a:pP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The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reports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can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be customized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as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per 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the requirements and the time 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intervals can be set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as per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the 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movements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566319" y="2338755"/>
            <a:ext cx="249554" cy="249554"/>
          </a:xfrm>
          <a:custGeom>
            <a:avLst/>
            <a:gdLst/>
            <a:ahLst/>
            <a:cxnLst/>
            <a:rect l="l" t="t" r="r" b="b"/>
            <a:pathLst>
              <a:path w="249554" h="249555">
                <a:moveTo>
                  <a:pt x="124739" y="0"/>
                </a:moveTo>
                <a:lnTo>
                  <a:pt x="0" y="124739"/>
                </a:lnTo>
                <a:lnTo>
                  <a:pt x="124739" y="249478"/>
                </a:lnTo>
                <a:lnTo>
                  <a:pt x="249491" y="124739"/>
                </a:lnTo>
                <a:lnTo>
                  <a:pt x="124739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568592" y="3251365"/>
            <a:ext cx="249554" cy="249554"/>
          </a:xfrm>
          <a:custGeom>
            <a:avLst/>
            <a:gdLst/>
            <a:ahLst/>
            <a:cxnLst/>
            <a:rect l="l" t="t" r="r" b="b"/>
            <a:pathLst>
              <a:path w="249554" h="249554">
                <a:moveTo>
                  <a:pt x="124739" y="0"/>
                </a:moveTo>
                <a:lnTo>
                  <a:pt x="0" y="124739"/>
                </a:lnTo>
                <a:lnTo>
                  <a:pt x="124739" y="249478"/>
                </a:lnTo>
                <a:lnTo>
                  <a:pt x="249478" y="124739"/>
                </a:lnTo>
                <a:lnTo>
                  <a:pt x="124739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563220" y="4182262"/>
            <a:ext cx="249554" cy="249554"/>
          </a:xfrm>
          <a:custGeom>
            <a:avLst/>
            <a:gdLst/>
            <a:ahLst/>
            <a:cxnLst/>
            <a:rect l="l" t="t" r="r" b="b"/>
            <a:pathLst>
              <a:path w="249554" h="249554">
                <a:moveTo>
                  <a:pt x="124739" y="0"/>
                </a:moveTo>
                <a:lnTo>
                  <a:pt x="0" y="124739"/>
                </a:lnTo>
                <a:lnTo>
                  <a:pt x="124739" y="249478"/>
                </a:lnTo>
                <a:lnTo>
                  <a:pt x="249478" y="124739"/>
                </a:lnTo>
                <a:lnTo>
                  <a:pt x="124739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44535" y="3465677"/>
            <a:ext cx="1074420" cy="882650"/>
          </a:xfrm>
          <a:custGeom>
            <a:avLst/>
            <a:gdLst/>
            <a:ahLst/>
            <a:cxnLst/>
            <a:rect l="l" t="t" r="r" b="b"/>
            <a:pathLst>
              <a:path w="1074420" h="882650">
                <a:moveTo>
                  <a:pt x="0" y="0"/>
                </a:moveTo>
                <a:lnTo>
                  <a:pt x="1074216" y="0"/>
                </a:lnTo>
                <a:lnTo>
                  <a:pt x="1074216" y="882116"/>
                </a:lnTo>
                <a:lnTo>
                  <a:pt x="0" y="88211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44535" y="3465677"/>
            <a:ext cx="1074420" cy="882650"/>
          </a:xfrm>
          <a:custGeom>
            <a:avLst/>
            <a:gdLst/>
            <a:ahLst/>
            <a:cxnLst/>
            <a:rect l="l" t="t" r="r" b="b"/>
            <a:pathLst>
              <a:path w="1074420" h="882650">
                <a:moveTo>
                  <a:pt x="0" y="0"/>
                </a:moveTo>
                <a:lnTo>
                  <a:pt x="1074220" y="0"/>
                </a:lnTo>
                <a:lnTo>
                  <a:pt x="1074220" y="882117"/>
                </a:lnTo>
                <a:lnTo>
                  <a:pt x="0" y="882117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84375" y="3462528"/>
            <a:ext cx="1487424" cy="9692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04816" y="3500844"/>
            <a:ext cx="1114425" cy="882650"/>
          </a:xfrm>
          <a:custGeom>
            <a:avLst/>
            <a:gdLst/>
            <a:ahLst/>
            <a:cxnLst/>
            <a:rect l="l" t="t" r="r" b="b"/>
            <a:pathLst>
              <a:path w="1114425" h="882650">
                <a:moveTo>
                  <a:pt x="0" y="0"/>
                </a:moveTo>
                <a:lnTo>
                  <a:pt x="1114171" y="0"/>
                </a:lnTo>
                <a:lnTo>
                  <a:pt x="1114171" y="882116"/>
                </a:lnTo>
                <a:lnTo>
                  <a:pt x="0" y="88211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04816" y="3500844"/>
            <a:ext cx="1114425" cy="882650"/>
          </a:xfrm>
          <a:custGeom>
            <a:avLst/>
            <a:gdLst/>
            <a:ahLst/>
            <a:cxnLst/>
            <a:rect l="l" t="t" r="r" b="b"/>
            <a:pathLst>
              <a:path w="1114425" h="882650">
                <a:moveTo>
                  <a:pt x="0" y="0"/>
                </a:moveTo>
                <a:lnTo>
                  <a:pt x="1114170" y="0"/>
                </a:lnTo>
                <a:lnTo>
                  <a:pt x="1114170" y="882117"/>
                </a:lnTo>
                <a:lnTo>
                  <a:pt x="0" y="882117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431791" y="3499103"/>
            <a:ext cx="1490472" cy="9692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884549-3126-4B74-8804-67DDF5DFE6A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20" y="-3171"/>
            <a:ext cx="1185904" cy="118590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E9504AE-AAB6-441F-933E-812BBDD6C128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14983"/>
            <a:ext cx="8766048" cy="56784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812" y="2"/>
            <a:ext cx="1130600" cy="6857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923821" y="2"/>
            <a:ext cx="2268176" cy="68579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812" y="866038"/>
            <a:ext cx="5567045" cy="554355"/>
          </a:xfrm>
          <a:custGeom>
            <a:avLst/>
            <a:gdLst/>
            <a:ahLst/>
            <a:cxnLst/>
            <a:rect l="l" t="t" r="r" b="b"/>
            <a:pathLst>
              <a:path w="5567045" h="554355">
                <a:moveTo>
                  <a:pt x="5289358" y="0"/>
                </a:moveTo>
                <a:lnTo>
                  <a:pt x="0" y="0"/>
                </a:lnTo>
                <a:lnTo>
                  <a:pt x="0" y="554316"/>
                </a:lnTo>
                <a:lnTo>
                  <a:pt x="5289358" y="554316"/>
                </a:lnTo>
                <a:lnTo>
                  <a:pt x="5566523" y="277152"/>
                </a:lnTo>
                <a:lnTo>
                  <a:pt x="5289358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812" y="866038"/>
            <a:ext cx="5567045" cy="554355"/>
          </a:xfrm>
          <a:custGeom>
            <a:avLst/>
            <a:gdLst/>
            <a:ahLst/>
            <a:cxnLst/>
            <a:rect l="l" t="t" r="r" b="b"/>
            <a:pathLst>
              <a:path w="5567045" h="554355">
                <a:moveTo>
                  <a:pt x="0" y="0"/>
                </a:moveTo>
                <a:lnTo>
                  <a:pt x="5289363" y="0"/>
                </a:lnTo>
                <a:lnTo>
                  <a:pt x="5566523" y="277158"/>
                </a:lnTo>
                <a:lnTo>
                  <a:pt x="5289363" y="554316"/>
                </a:lnTo>
                <a:lnTo>
                  <a:pt x="0" y="55431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DAD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26693" y="6240381"/>
            <a:ext cx="11165840" cy="609600"/>
          </a:xfrm>
          <a:custGeom>
            <a:avLst/>
            <a:gdLst/>
            <a:ahLst/>
            <a:cxnLst/>
            <a:rect l="l" t="t" r="r" b="b"/>
            <a:pathLst>
              <a:path w="11165840" h="609600">
                <a:moveTo>
                  <a:pt x="0" y="0"/>
                </a:moveTo>
                <a:lnTo>
                  <a:pt x="11165306" y="0"/>
                </a:lnTo>
                <a:lnTo>
                  <a:pt x="11165306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66351" y="973328"/>
            <a:ext cx="308737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Plugged </a:t>
            </a:r>
            <a:r>
              <a:rPr sz="2100" dirty="0">
                <a:solidFill>
                  <a:srgbClr val="FFFFFF"/>
                </a:solidFill>
                <a:latin typeface="Calibri"/>
                <a:cs typeface="Calibri"/>
              </a:rPr>
              <a:t>/ 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Unplugged</a:t>
            </a:r>
            <a:r>
              <a:rPr sz="21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Report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44936" y="233678"/>
            <a:ext cx="742442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1100" algn="l"/>
                <a:tab pos="1474470" algn="l"/>
              </a:tabLst>
            </a:pPr>
            <a:r>
              <a:rPr b="1" spc="-10" dirty="0">
                <a:solidFill>
                  <a:schemeClr val="tx2"/>
                </a:solidFill>
                <a:latin typeface="Calibri"/>
                <a:cs typeface="Calibri"/>
              </a:rPr>
              <a:t>Reports	</a:t>
            </a:r>
            <a:r>
              <a:rPr b="1" dirty="0">
                <a:solidFill>
                  <a:schemeClr val="tx2"/>
                </a:solidFill>
                <a:latin typeface="Calibri"/>
                <a:cs typeface="Calibri"/>
              </a:rPr>
              <a:t>|	</a:t>
            </a:r>
            <a:r>
              <a:rPr spc="-5" dirty="0">
                <a:solidFill>
                  <a:schemeClr val="tx2"/>
                </a:solidFill>
              </a:rPr>
              <a:t>Increase </a:t>
            </a:r>
            <a:r>
              <a:rPr spc="-15" dirty="0">
                <a:solidFill>
                  <a:schemeClr val="tx2"/>
                </a:solidFill>
              </a:rPr>
              <a:t>Effectiveness </a:t>
            </a:r>
            <a:r>
              <a:rPr dirty="0">
                <a:solidFill>
                  <a:schemeClr val="tx2"/>
                </a:solidFill>
              </a:rPr>
              <a:t>&amp; </a:t>
            </a:r>
            <a:r>
              <a:rPr spc="-5" dirty="0">
                <a:solidFill>
                  <a:schemeClr val="tx2"/>
                </a:solidFill>
              </a:rPr>
              <a:t>Identify</a:t>
            </a:r>
            <a:r>
              <a:rPr spc="-55" dirty="0">
                <a:solidFill>
                  <a:schemeClr val="tx2"/>
                </a:solidFill>
              </a:rPr>
              <a:t> </a:t>
            </a:r>
            <a:r>
              <a:rPr spc="-5" dirty="0">
                <a:solidFill>
                  <a:schemeClr val="tx2"/>
                </a:solidFill>
              </a:rPr>
              <a:t>Inefficiencies</a:t>
            </a:r>
          </a:p>
        </p:txBody>
      </p:sp>
      <p:sp>
        <p:nvSpPr>
          <p:cNvPr id="10" name="object 10"/>
          <p:cNvSpPr/>
          <p:nvPr/>
        </p:nvSpPr>
        <p:spPr>
          <a:xfrm>
            <a:off x="6566319" y="2338755"/>
            <a:ext cx="249554" cy="249554"/>
          </a:xfrm>
          <a:custGeom>
            <a:avLst/>
            <a:gdLst/>
            <a:ahLst/>
            <a:cxnLst/>
            <a:rect l="l" t="t" r="r" b="b"/>
            <a:pathLst>
              <a:path w="249554" h="249555">
                <a:moveTo>
                  <a:pt x="124739" y="0"/>
                </a:moveTo>
                <a:lnTo>
                  <a:pt x="0" y="124739"/>
                </a:lnTo>
                <a:lnTo>
                  <a:pt x="124739" y="249478"/>
                </a:lnTo>
                <a:lnTo>
                  <a:pt x="249491" y="124739"/>
                </a:lnTo>
                <a:lnTo>
                  <a:pt x="124739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566319" y="2338755"/>
            <a:ext cx="249554" cy="249554"/>
          </a:xfrm>
          <a:custGeom>
            <a:avLst/>
            <a:gdLst/>
            <a:ahLst/>
            <a:cxnLst/>
            <a:rect l="l" t="t" r="r" b="b"/>
            <a:pathLst>
              <a:path w="249554" h="249555">
                <a:moveTo>
                  <a:pt x="0" y="124741"/>
                </a:moveTo>
                <a:lnTo>
                  <a:pt x="124741" y="0"/>
                </a:lnTo>
                <a:lnTo>
                  <a:pt x="249482" y="124741"/>
                </a:lnTo>
                <a:lnTo>
                  <a:pt x="124741" y="249482"/>
                </a:lnTo>
                <a:lnTo>
                  <a:pt x="0" y="124741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568592" y="3648722"/>
            <a:ext cx="249554" cy="249554"/>
          </a:xfrm>
          <a:custGeom>
            <a:avLst/>
            <a:gdLst/>
            <a:ahLst/>
            <a:cxnLst/>
            <a:rect l="l" t="t" r="r" b="b"/>
            <a:pathLst>
              <a:path w="249554" h="249554">
                <a:moveTo>
                  <a:pt x="124739" y="0"/>
                </a:moveTo>
                <a:lnTo>
                  <a:pt x="0" y="124739"/>
                </a:lnTo>
                <a:lnTo>
                  <a:pt x="124739" y="249478"/>
                </a:lnTo>
                <a:lnTo>
                  <a:pt x="249478" y="124739"/>
                </a:lnTo>
                <a:lnTo>
                  <a:pt x="124739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568592" y="3648722"/>
            <a:ext cx="249554" cy="249554"/>
          </a:xfrm>
          <a:custGeom>
            <a:avLst/>
            <a:gdLst/>
            <a:ahLst/>
            <a:cxnLst/>
            <a:rect l="l" t="t" r="r" b="b"/>
            <a:pathLst>
              <a:path w="249554" h="249554">
                <a:moveTo>
                  <a:pt x="0" y="124741"/>
                </a:moveTo>
                <a:lnTo>
                  <a:pt x="124741" y="0"/>
                </a:lnTo>
                <a:lnTo>
                  <a:pt x="249482" y="124741"/>
                </a:lnTo>
                <a:lnTo>
                  <a:pt x="124741" y="249482"/>
                </a:lnTo>
                <a:lnTo>
                  <a:pt x="0" y="124741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563220" y="4594428"/>
            <a:ext cx="249554" cy="249554"/>
          </a:xfrm>
          <a:custGeom>
            <a:avLst/>
            <a:gdLst/>
            <a:ahLst/>
            <a:cxnLst/>
            <a:rect l="l" t="t" r="r" b="b"/>
            <a:pathLst>
              <a:path w="249554" h="249554">
                <a:moveTo>
                  <a:pt x="124739" y="0"/>
                </a:moveTo>
                <a:lnTo>
                  <a:pt x="0" y="124739"/>
                </a:lnTo>
                <a:lnTo>
                  <a:pt x="124739" y="249478"/>
                </a:lnTo>
                <a:lnTo>
                  <a:pt x="249478" y="124739"/>
                </a:lnTo>
                <a:lnTo>
                  <a:pt x="124739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563220" y="4594428"/>
            <a:ext cx="249554" cy="249554"/>
          </a:xfrm>
          <a:custGeom>
            <a:avLst/>
            <a:gdLst/>
            <a:ahLst/>
            <a:cxnLst/>
            <a:rect l="l" t="t" r="r" b="b"/>
            <a:pathLst>
              <a:path w="249554" h="249554">
                <a:moveTo>
                  <a:pt x="0" y="124741"/>
                </a:moveTo>
                <a:lnTo>
                  <a:pt x="124741" y="0"/>
                </a:lnTo>
                <a:lnTo>
                  <a:pt x="249482" y="124741"/>
                </a:lnTo>
                <a:lnTo>
                  <a:pt x="124741" y="249482"/>
                </a:lnTo>
                <a:lnTo>
                  <a:pt x="0" y="124741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899338" y="2337308"/>
            <a:ext cx="1691005" cy="304038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120650">
              <a:lnSpc>
                <a:spcPct val="102699"/>
              </a:lnSpc>
              <a:spcBef>
                <a:spcPts val="60"/>
              </a:spcBef>
            </a:pP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Reports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are generated 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upon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the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plugging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&amp;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the  unplugging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of the </a:t>
            </a:r>
            <a:r>
              <a:rPr sz="1200" spc="15" dirty="0">
                <a:solidFill>
                  <a:srgbClr val="7F7F7F"/>
                </a:solidFill>
                <a:latin typeface="Calibri"/>
                <a:cs typeface="Calibri"/>
              </a:rPr>
              <a:t>GPS 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devices specifying the  timings and the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location  coordinates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 marR="5080">
              <a:lnSpc>
                <a:spcPct val="101699"/>
              </a:lnSpc>
            </a:pP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An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alert will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be sent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along  with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the details of the 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vehicle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&amp;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the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driver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to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the 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concerned authorities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12700" marR="8890">
              <a:lnSpc>
                <a:spcPct val="104400"/>
              </a:lnSpc>
            </a:pP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The Alerts can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be  customized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to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be received 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via web, App, </a:t>
            </a:r>
            <a:r>
              <a:rPr sz="1200" spc="15" dirty="0">
                <a:solidFill>
                  <a:srgbClr val="7F7F7F"/>
                </a:solidFill>
                <a:latin typeface="Calibri"/>
                <a:cs typeface="Calibri"/>
              </a:rPr>
              <a:t>SMS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or e-  </a:t>
            </a:r>
            <a:r>
              <a:rPr sz="1200" spc="15" dirty="0">
                <a:solidFill>
                  <a:srgbClr val="7F7F7F"/>
                </a:solidFill>
                <a:latin typeface="Calibri"/>
                <a:cs typeface="Calibri"/>
              </a:rPr>
              <a:t>mail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912352" y="1865376"/>
            <a:ext cx="1892807" cy="37581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008147" y="3145218"/>
            <a:ext cx="1678305" cy="808990"/>
          </a:xfrm>
          <a:custGeom>
            <a:avLst/>
            <a:gdLst/>
            <a:ahLst/>
            <a:cxnLst/>
            <a:rect l="l" t="t" r="r" b="b"/>
            <a:pathLst>
              <a:path w="1678304" h="808989">
                <a:moveTo>
                  <a:pt x="0" y="0"/>
                </a:moveTo>
                <a:lnTo>
                  <a:pt x="1677911" y="0"/>
                </a:lnTo>
                <a:lnTo>
                  <a:pt x="1677911" y="808888"/>
                </a:lnTo>
                <a:lnTo>
                  <a:pt x="0" y="808888"/>
                </a:lnTo>
                <a:lnTo>
                  <a:pt x="0" y="0"/>
                </a:lnTo>
                <a:close/>
              </a:path>
            </a:pathLst>
          </a:custGeom>
          <a:solidFill>
            <a:srgbClr val="E3E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008147" y="3145218"/>
            <a:ext cx="1678305" cy="808990"/>
          </a:xfrm>
          <a:custGeom>
            <a:avLst/>
            <a:gdLst/>
            <a:ahLst/>
            <a:cxnLst/>
            <a:rect l="l" t="t" r="r" b="b"/>
            <a:pathLst>
              <a:path w="1678304" h="808989">
                <a:moveTo>
                  <a:pt x="0" y="0"/>
                </a:moveTo>
                <a:lnTo>
                  <a:pt x="1677910" y="0"/>
                </a:lnTo>
                <a:lnTo>
                  <a:pt x="1677910" y="808893"/>
                </a:lnTo>
                <a:lnTo>
                  <a:pt x="0" y="808893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E3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1B7304C-E08E-48C6-B844-2898ABF13EC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20" y="-3171"/>
            <a:ext cx="1185904" cy="118590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38D82A5-DAD0-4D43-82E4-77919D9BC261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812" y="5071872"/>
            <a:ext cx="1075598" cy="17861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923821" y="2"/>
            <a:ext cx="2268176" cy="6857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812" y="866038"/>
            <a:ext cx="5567045" cy="554355"/>
          </a:xfrm>
          <a:custGeom>
            <a:avLst/>
            <a:gdLst/>
            <a:ahLst/>
            <a:cxnLst/>
            <a:rect l="l" t="t" r="r" b="b"/>
            <a:pathLst>
              <a:path w="5567045" h="554355">
                <a:moveTo>
                  <a:pt x="5289358" y="0"/>
                </a:moveTo>
                <a:lnTo>
                  <a:pt x="0" y="0"/>
                </a:lnTo>
                <a:lnTo>
                  <a:pt x="0" y="554316"/>
                </a:lnTo>
                <a:lnTo>
                  <a:pt x="5289358" y="554316"/>
                </a:lnTo>
                <a:lnTo>
                  <a:pt x="5566523" y="277152"/>
                </a:lnTo>
                <a:lnTo>
                  <a:pt x="5289358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812" y="866038"/>
            <a:ext cx="5567045" cy="554355"/>
          </a:xfrm>
          <a:custGeom>
            <a:avLst/>
            <a:gdLst/>
            <a:ahLst/>
            <a:cxnLst/>
            <a:rect l="l" t="t" r="r" b="b"/>
            <a:pathLst>
              <a:path w="5567045" h="554355">
                <a:moveTo>
                  <a:pt x="0" y="0"/>
                </a:moveTo>
                <a:lnTo>
                  <a:pt x="5289363" y="0"/>
                </a:lnTo>
                <a:lnTo>
                  <a:pt x="5566523" y="277158"/>
                </a:lnTo>
                <a:lnTo>
                  <a:pt x="5289363" y="554316"/>
                </a:lnTo>
                <a:lnTo>
                  <a:pt x="0" y="55431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DAD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19695" y="2265527"/>
            <a:ext cx="5301856" cy="39686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43671" y="4414608"/>
            <a:ext cx="2021205" cy="690880"/>
          </a:xfrm>
          <a:custGeom>
            <a:avLst/>
            <a:gdLst/>
            <a:ahLst/>
            <a:cxnLst/>
            <a:rect l="l" t="t" r="r" b="b"/>
            <a:pathLst>
              <a:path w="2021204" h="690879">
                <a:moveTo>
                  <a:pt x="0" y="0"/>
                </a:moveTo>
                <a:lnTo>
                  <a:pt x="2020621" y="0"/>
                </a:lnTo>
                <a:lnTo>
                  <a:pt x="2020621" y="690841"/>
                </a:lnTo>
                <a:lnTo>
                  <a:pt x="0" y="69084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570403" y="4653788"/>
            <a:ext cx="12674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Suspicious</a:t>
            </a:r>
            <a:r>
              <a:rPr sz="1200" spc="-2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Location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431728" y="3148228"/>
            <a:ext cx="493395" cy="465455"/>
          </a:xfrm>
          <a:custGeom>
            <a:avLst/>
            <a:gdLst/>
            <a:ahLst/>
            <a:cxnLst/>
            <a:rect l="l" t="t" r="r" b="b"/>
            <a:pathLst>
              <a:path w="493395" h="465454">
                <a:moveTo>
                  <a:pt x="0" y="0"/>
                </a:moveTo>
                <a:lnTo>
                  <a:pt x="493194" y="0"/>
                </a:lnTo>
                <a:lnTo>
                  <a:pt x="493194" y="465221"/>
                </a:lnTo>
                <a:lnTo>
                  <a:pt x="0" y="46522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51354" y="5478716"/>
            <a:ext cx="625475" cy="438784"/>
          </a:xfrm>
          <a:custGeom>
            <a:avLst/>
            <a:gdLst/>
            <a:ahLst/>
            <a:cxnLst/>
            <a:rect l="l" t="t" r="r" b="b"/>
            <a:pathLst>
              <a:path w="625475" h="438785">
                <a:moveTo>
                  <a:pt x="0" y="0"/>
                </a:moveTo>
                <a:lnTo>
                  <a:pt x="625373" y="0"/>
                </a:lnTo>
                <a:lnTo>
                  <a:pt x="625373" y="438259"/>
                </a:lnTo>
                <a:lnTo>
                  <a:pt x="0" y="43825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51354" y="5478716"/>
            <a:ext cx="625475" cy="438784"/>
          </a:xfrm>
          <a:custGeom>
            <a:avLst/>
            <a:gdLst/>
            <a:ahLst/>
            <a:cxnLst/>
            <a:rect l="l" t="t" r="r" b="b"/>
            <a:pathLst>
              <a:path w="625475" h="438785">
                <a:moveTo>
                  <a:pt x="0" y="0"/>
                </a:moveTo>
                <a:lnTo>
                  <a:pt x="625371" y="0"/>
                </a:lnTo>
                <a:lnTo>
                  <a:pt x="625371" y="438259"/>
                </a:lnTo>
                <a:lnTo>
                  <a:pt x="0" y="438259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56279" y="2955480"/>
            <a:ext cx="1301115" cy="666750"/>
          </a:xfrm>
          <a:custGeom>
            <a:avLst/>
            <a:gdLst/>
            <a:ahLst/>
            <a:cxnLst/>
            <a:rect l="l" t="t" r="r" b="b"/>
            <a:pathLst>
              <a:path w="1301114" h="666750">
                <a:moveTo>
                  <a:pt x="0" y="0"/>
                </a:moveTo>
                <a:lnTo>
                  <a:pt x="1300594" y="0"/>
                </a:lnTo>
                <a:lnTo>
                  <a:pt x="1300594" y="666432"/>
                </a:lnTo>
                <a:lnTo>
                  <a:pt x="0" y="66643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656279" y="3172459"/>
            <a:ext cx="13011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8455">
              <a:lnSpc>
                <a:spcPct val="100000"/>
              </a:lnSpc>
              <a:spcBef>
                <a:spcPts val="100"/>
              </a:spcBef>
            </a:pP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Ideal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Route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028317" y="4345802"/>
            <a:ext cx="115570" cy="1571625"/>
          </a:xfrm>
          <a:custGeom>
            <a:avLst/>
            <a:gdLst/>
            <a:ahLst/>
            <a:cxnLst/>
            <a:rect l="l" t="t" r="r" b="b"/>
            <a:pathLst>
              <a:path w="115569" h="1571625">
                <a:moveTo>
                  <a:pt x="0" y="1571171"/>
                </a:moveTo>
                <a:lnTo>
                  <a:pt x="115356" y="1571171"/>
                </a:lnTo>
                <a:lnTo>
                  <a:pt x="115356" y="0"/>
                </a:lnTo>
                <a:lnTo>
                  <a:pt x="0" y="0"/>
                </a:lnTo>
                <a:lnTo>
                  <a:pt x="0" y="1571171"/>
                </a:lnTo>
                <a:close/>
              </a:path>
            </a:pathLst>
          </a:custGeom>
          <a:solidFill>
            <a:srgbClr val="D8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28317" y="6015871"/>
            <a:ext cx="115570" cy="224790"/>
          </a:xfrm>
          <a:custGeom>
            <a:avLst/>
            <a:gdLst/>
            <a:ahLst/>
            <a:cxnLst/>
            <a:rect l="l" t="t" r="r" b="b"/>
            <a:pathLst>
              <a:path w="115569" h="224789">
                <a:moveTo>
                  <a:pt x="0" y="224509"/>
                </a:moveTo>
                <a:lnTo>
                  <a:pt x="115356" y="224509"/>
                </a:lnTo>
                <a:lnTo>
                  <a:pt x="115356" y="0"/>
                </a:lnTo>
                <a:lnTo>
                  <a:pt x="0" y="0"/>
                </a:lnTo>
                <a:lnTo>
                  <a:pt x="0" y="224509"/>
                </a:lnTo>
                <a:close/>
              </a:path>
            </a:pathLst>
          </a:custGeom>
          <a:solidFill>
            <a:srgbClr val="D8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95260" y="5916974"/>
            <a:ext cx="5226685" cy="99060"/>
          </a:xfrm>
          <a:custGeom>
            <a:avLst/>
            <a:gdLst/>
            <a:ahLst/>
            <a:cxnLst/>
            <a:rect l="l" t="t" r="r" b="b"/>
            <a:pathLst>
              <a:path w="5226684" h="99060">
                <a:moveTo>
                  <a:pt x="0" y="0"/>
                </a:moveTo>
                <a:lnTo>
                  <a:pt x="5226291" y="0"/>
                </a:lnTo>
                <a:lnTo>
                  <a:pt x="5226291" y="98897"/>
                </a:lnTo>
                <a:lnTo>
                  <a:pt x="0" y="98897"/>
                </a:lnTo>
                <a:lnTo>
                  <a:pt x="0" y="0"/>
                </a:lnTo>
                <a:close/>
              </a:path>
            </a:pathLst>
          </a:custGeom>
          <a:solidFill>
            <a:srgbClr val="D8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26693" y="6240381"/>
            <a:ext cx="9561195" cy="609600"/>
          </a:xfrm>
          <a:custGeom>
            <a:avLst/>
            <a:gdLst/>
            <a:ahLst/>
            <a:cxnLst/>
            <a:rect l="l" t="t" r="r" b="b"/>
            <a:pathLst>
              <a:path w="9561195" h="609600">
                <a:moveTo>
                  <a:pt x="0" y="0"/>
                </a:moveTo>
                <a:lnTo>
                  <a:pt x="9561095" y="0"/>
                </a:lnTo>
                <a:lnTo>
                  <a:pt x="9561095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74720" y="3349752"/>
            <a:ext cx="990600" cy="6431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621551" y="2057400"/>
            <a:ext cx="3321050" cy="4415790"/>
          </a:xfrm>
          <a:custGeom>
            <a:avLst/>
            <a:gdLst/>
            <a:ahLst/>
            <a:cxnLst/>
            <a:rect l="l" t="t" r="r" b="b"/>
            <a:pathLst>
              <a:path w="3321050" h="4415790">
                <a:moveTo>
                  <a:pt x="0" y="0"/>
                </a:moveTo>
                <a:lnTo>
                  <a:pt x="3320541" y="0"/>
                </a:lnTo>
                <a:lnTo>
                  <a:pt x="3320541" y="4415592"/>
                </a:lnTo>
                <a:lnTo>
                  <a:pt x="0" y="4415592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03791" y="5894115"/>
            <a:ext cx="473709" cy="0"/>
          </a:xfrm>
          <a:custGeom>
            <a:avLst/>
            <a:gdLst/>
            <a:ahLst/>
            <a:cxnLst/>
            <a:rect l="l" t="t" r="r" b="b"/>
            <a:pathLst>
              <a:path w="473710">
                <a:moveTo>
                  <a:pt x="0" y="0"/>
                </a:moveTo>
                <a:lnTo>
                  <a:pt x="473646" y="0"/>
                </a:lnTo>
              </a:path>
            </a:pathLst>
          </a:custGeom>
          <a:ln w="4571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575816" y="3910584"/>
            <a:ext cx="990599" cy="6431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444936" y="233678"/>
            <a:ext cx="742442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1100" algn="l"/>
                <a:tab pos="1474470" algn="l"/>
              </a:tabLst>
            </a:pPr>
            <a:r>
              <a:rPr b="1" spc="-10" dirty="0">
                <a:solidFill>
                  <a:schemeClr val="tx2"/>
                </a:solidFill>
                <a:latin typeface="Calibri"/>
                <a:cs typeface="Calibri"/>
              </a:rPr>
              <a:t>Reports	</a:t>
            </a:r>
            <a:r>
              <a:rPr b="1" dirty="0">
                <a:solidFill>
                  <a:schemeClr val="tx2"/>
                </a:solidFill>
                <a:latin typeface="Calibri"/>
                <a:cs typeface="Calibri"/>
              </a:rPr>
              <a:t>|	</a:t>
            </a:r>
            <a:r>
              <a:rPr spc="-5" dirty="0">
                <a:solidFill>
                  <a:schemeClr val="tx2"/>
                </a:solidFill>
              </a:rPr>
              <a:t>Increase </a:t>
            </a:r>
            <a:r>
              <a:rPr spc="-15" dirty="0">
                <a:solidFill>
                  <a:schemeClr val="tx2"/>
                </a:solidFill>
              </a:rPr>
              <a:t>Effectiveness </a:t>
            </a:r>
            <a:r>
              <a:rPr dirty="0">
                <a:solidFill>
                  <a:schemeClr val="tx2"/>
                </a:solidFill>
              </a:rPr>
              <a:t>&amp; </a:t>
            </a:r>
            <a:r>
              <a:rPr spc="-5" dirty="0">
                <a:solidFill>
                  <a:schemeClr val="tx2"/>
                </a:solidFill>
              </a:rPr>
              <a:t>Identify</a:t>
            </a:r>
            <a:r>
              <a:rPr spc="-55" dirty="0">
                <a:solidFill>
                  <a:schemeClr val="tx2"/>
                </a:solidFill>
              </a:rPr>
              <a:t> </a:t>
            </a:r>
            <a:r>
              <a:rPr spc="-5" dirty="0">
                <a:solidFill>
                  <a:schemeClr val="tx2"/>
                </a:solidFill>
              </a:rPr>
              <a:t>Inefficiencies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66351" y="973328"/>
            <a:ext cx="158178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Cluster</a:t>
            </a:r>
            <a:r>
              <a:rPr sz="21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Report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319835" y="2337308"/>
            <a:ext cx="2219960" cy="95821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60"/>
              </a:spcBef>
            </a:pP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Customized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report will be 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generated if any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vehicle, during an  assigned trip,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is located at the  coordinates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which seem  suspicious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319835" y="3468116"/>
            <a:ext cx="2159000" cy="9550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2099"/>
              </a:lnSpc>
              <a:spcBef>
                <a:spcPts val="70"/>
              </a:spcBef>
            </a:pP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The suspicious areas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could be the  frequent stoppage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locations,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or 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the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location of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a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dealer/  warehouse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or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plant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of the  competitors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319835" y="4595876"/>
            <a:ext cx="2099945" cy="5892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00"/>
              </a:lnSpc>
              <a:spcBef>
                <a:spcPts val="40"/>
              </a:spcBef>
            </a:pP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The areas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are </a:t>
            </a:r>
            <a:r>
              <a:rPr sz="1200" spc="15" dirty="0">
                <a:solidFill>
                  <a:srgbClr val="7F7F7F"/>
                </a:solidFill>
                <a:latin typeface="Calibri"/>
                <a:cs typeface="Calibri"/>
              </a:rPr>
              <a:t>mapped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through  Artificial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Intelligence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&amp; </a:t>
            </a:r>
            <a:r>
              <a:rPr sz="1200" spc="15" dirty="0">
                <a:solidFill>
                  <a:srgbClr val="7F7F7F"/>
                </a:solidFill>
                <a:latin typeface="Calibri"/>
                <a:cs typeface="Calibri"/>
              </a:rPr>
              <a:t>Machine 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Learning using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recursive</a:t>
            </a:r>
            <a:r>
              <a:rPr sz="1200" spc="3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analysis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986816" y="2338755"/>
            <a:ext cx="249554" cy="249554"/>
          </a:xfrm>
          <a:custGeom>
            <a:avLst/>
            <a:gdLst/>
            <a:ahLst/>
            <a:cxnLst/>
            <a:rect l="l" t="t" r="r" b="b"/>
            <a:pathLst>
              <a:path w="249554" h="249555">
                <a:moveTo>
                  <a:pt x="124739" y="0"/>
                </a:moveTo>
                <a:lnTo>
                  <a:pt x="0" y="124739"/>
                </a:lnTo>
                <a:lnTo>
                  <a:pt x="124739" y="249478"/>
                </a:lnTo>
                <a:lnTo>
                  <a:pt x="249478" y="124739"/>
                </a:lnTo>
                <a:lnTo>
                  <a:pt x="124739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989089" y="3462375"/>
            <a:ext cx="249554" cy="249554"/>
          </a:xfrm>
          <a:custGeom>
            <a:avLst/>
            <a:gdLst/>
            <a:ahLst/>
            <a:cxnLst/>
            <a:rect l="l" t="t" r="r" b="b"/>
            <a:pathLst>
              <a:path w="249554" h="249554">
                <a:moveTo>
                  <a:pt x="124739" y="0"/>
                </a:moveTo>
                <a:lnTo>
                  <a:pt x="0" y="124752"/>
                </a:lnTo>
                <a:lnTo>
                  <a:pt x="124739" y="249491"/>
                </a:lnTo>
                <a:lnTo>
                  <a:pt x="249478" y="124752"/>
                </a:lnTo>
                <a:lnTo>
                  <a:pt x="124739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983704" y="4586008"/>
            <a:ext cx="249554" cy="249554"/>
          </a:xfrm>
          <a:custGeom>
            <a:avLst/>
            <a:gdLst/>
            <a:ahLst/>
            <a:cxnLst/>
            <a:rect l="l" t="t" r="r" b="b"/>
            <a:pathLst>
              <a:path w="249554" h="249554">
                <a:moveTo>
                  <a:pt x="124739" y="0"/>
                </a:moveTo>
                <a:lnTo>
                  <a:pt x="0" y="124739"/>
                </a:lnTo>
                <a:lnTo>
                  <a:pt x="124739" y="249478"/>
                </a:lnTo>
                <a:lnTo>
                  <a:pt x="249478" y="124739"/>
                </a:lnTo>
                <a:lnTo>
                  <a:pt x="124739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E9AB46-ED74-4DB7-B954-12CE7EB7DC5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20" y="-3171"/>
            <a:ext cx="1185904" cy="118590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A923AD2-0265-4E5A-9C77-EB2615CACC4E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6783" y="1678673"/>
            <a:ext cx="9499587" cy="46675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37530" y="4125569"/>
            <a:ext cx="1527810" cy="804545"/>
          </a:xfrm>
          <a:custGeom>
            <a:avLst/>
            <a:gdLst/>
            <a:ahLst/>
            <a:cxnLst/>
            <a:rect l="l" t="t" r="r" b="b"/>
            <a:pathLst>
              <a:path w="1527809" h="804545">
                <a:moveTo>
                  <a:pt x="0" y="0"/>
                </a:moveTo>
                <a:lnTo>
                  <a:pt x="1527670" y="0"/>
                </a:lnTo>
                <a:lnTo>
                  <a:pt x="1527670" y="804481"/>
                </a:lnTo>
                <a:lnTo>
                  <a:pt x="0" y="80448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22176" y="3374250"/>
            <a:ext cx="115570" cy="1556385"/>
          </a:xfrm>
          <a:custGeom>
            <a:avLst/>
            <a:gdLst/>
            <a:ahLst/>
            <a:cxnLst/>
            <a:rect l="l" t="t" r="r" b="b"/>
            <a:pathLst>
              <a:path w="115570" h="1556385">
                <a:moveTo>
                  <a:pt x="0" y="1555813"/>
                </a:moveTo>
                <a:lnTo>
                  <a:pt x="115357" y="1555813"/>
                </a:lnTo>
                <a:lnTo>
                  <a:pt x="115357" y="0"/>
                </a:lnTo>
                <a:lnTo>
                  <a:pt x="0" y="0"/>
                </a:lnTo>
                <a:lnTo>
                  <a:pt x="0" y="1555813"/>
                </a:lnTo>
                <a:close/>
              </a:path>
            </a:pathLst>
          </a:custGeom>
          <a:solidFill>
            <a:srgbClr val="D8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2176" y="5028958"/>
            <a:ext cx="115570" cy="294005"/>
          </a:xfrm>
          <a:custGeom>
            <a:avLst/>
            <a:gdLst/>
            <a:ahLst/>
            <a:cxnLst/>
            <a:rect l="l" t="t" r="r" b="b"/>
            <a:pathLst>
              <a:path w="115570" h="294004">
                <a:moveTo>
                  <a:pt x="0" y="293738"/>
                </a:moveTo>
                <a:lnTo>
                  <a:pt x="115357" y="293738"/>
                </a:lnTo>
                <a:lnTo>
                  <a:pt x="115357" y="0"/>
                </a:lnTo>
                <a:lnTo>
                  <a:pt x="0" y="0"/>
                </a:lnTo>
                <a:lnTo>
                  <a:pt x="0" y="293738"/>
                </a:lnTo>
                <a:close/>
              </a:path>
            </a:pathLst>
          </a:custGeom>
          <a:solidFill>
            <a:srgbClr val="D8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389120" y="4930063"/>
            <a:ext cx="2408555" cy="99060"/>
          </a:xfrm>
          <a:custGeom>
            <a:avLst/>
            <a:gdLst/>
            <a:ahLst/>
            <a:cxnLst/>
            <a:rect l="l" t="t" r="r" b="b"/>
            <a:pathLst>
              <a:path w="2408554" h="99060">
                <a:moveTo>
                  <a:pt x="0" y="0"/>
                </a:moveTo>
                <a:lnTo>
                  <a:pt x="2408288" y="0"/>
                </a:lnTo>
                <a:lnTo>
                  <a:pt x="2408288" y="98894"/>
                </a:lnTo>
                <a:lnTo>
                  <a:pt x="0" y="98894"/>
                </a:lnTo>
                <a:lnTo>
                  <a:pt x="0" y="0"/>
                </a:lnTo>
                <a:close/>
              </a:path>
            </a:pathLst>
          </a:custGeom>
          <a:solidFill>
            <a:srgbClr val="D8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38267" y="5028958"/>
            <a:ext cx="3488690" cy="1521460"/>
          </a:xfrm>
          <a:custGeom>
            <a:avLst/>
            <a:gdLst/>
            <a:ahLst/>
            <a:cxnLst/>
            <a:rect l="l" t="t" r="r" b="b"/>
            <a:pathLst>
              <a:path w="3488690" h="1521459">
                <a:moveTo>
                  <a:pt x="0" y="0"/>
                </a:moveTo>
                <a:lnTo>
                  <a:pt x="3488181" y="0"/>
                </a:lnTo>
                <a:lnTo>
                  <a:pt x="3488181" y="1520980"/>
                </a:lnTo>
                <a:lnTo>
                  <a:pt x="0" y="152098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297333" y="5299964"/>
            <a:ext cx="1170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43A8B1"/>
                </a:solidFill>
                <a:latin typeface="Calibri"/>
                <a:cs typeface="Calibri"/>
              </a:rPr>
              <a:t>B</a:t>
            </a:r>
            <a:r>
              <a:rPr sz="1800" b="1" spc="-5" dirty="0">
                <a:solidFill>
                  <a:srgbClr val="43A8B1"/>
                </a:solidFill>
                <a:latin typeface="Calibri"/>
                <a:cs typeface="Calibri"/>
              </a:rPr>
              <a:t>ackl</a:t>
            </a:r>
            <a:r>
              <a:rPr sz="1800" b="1" spc="-10" dirty="0">
                <a:solidFill>
                  <a:srgbClr val="43A8B1"/>
                </a:solidFill>
                <a:latin typeface="Calibri"/>
                <a:cs typeface="Calibri"/>
              </a:rPr>
              <a:t>o</a:t>
            </a:r>
            <a:r>
              <a:rPr sz="1800" b="1" spc="-5" dirty="0">
                <a:solidFill>
                  <a:srgbClr val="43A8B1"/>
                </a:solidFill>
                <a:latin typeface="Calibri"/>
                <a:cs typeface="Calibri"/>
              </a:rPr>
              <a:t>adin</a:t>
            </a:r>
            <a:r>
              <a:rPr sz="1800" b="1" dirty="0">
                <a:solidFill>
                  <a:srgbClr val="43A8B1"/>
                </a:solidFill>
                <a:latin typeface="Calibri"/>
                <a:cs typeface="Calibri"/>
              </a:rPr>
              <a:t>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24703" y="5860796"/>
            <a:ext cx="3112770" cy="3975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765175" marR="5080" indent="-753110">
              <a:lnSpc>
                <a:spcPct val="103299"/>
              </a:lnSpc>
              <a:spcBef>
                <a:spcPts val="50"/>
              </a:spcBef>
            </a:pP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Analytically driven solutions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can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help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in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sourcing  the origin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of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200" spc="15" dirty="0">
                <a:solidFill>
                  <a:srgbClr val="7F7F7F"/>
                </a:solidFill>
                <a:latin typeface="Calibri"/>
                <a:cs typeface="Calibri"/>
              </a:rPr>
              <a:t>backloading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572385" y="5905837"/>
            <a:ext cx="1694180" cy="92075"/>
          </a:xfrm>
          <a:custGeom>
            <a:avLst/>
            <a:gdLst/>
            <a:ahLst/>
            <a:cxnLst/>
            <a:rect l="l" t="t" r="r" b="b"/>
            <a:pathLst>
              <a:path w="1694179" h="92075">
                <a:moveTo>
                  <a:pt x="0" y="0"/>
                </a:moveTo>
                <a:lnTo>
                  <a:pt x="1694129" y="0"/>
                </a:lnTo>
                <a:lnTo>
                  <a:pt x="1694129" y="92072"/>
                </a:lnTo>
                <a:lnTo>
                  <a:pt x="0" y="92072"/>
                </a:lnTo>
                <a:lnTo>
                  <a:pt x="0" y="0"/>
                </a:lnTo>
                <a:close/>
              </a:path>
            </a:pathLst>
          </a:custGeom>
          <a:solidFill>
            <a:srgbClr val="D8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14772" y="1833994"/>
            <a:ext cx="5328285" cy="1348740"/>
          </a:xfrm>
          <a:custGeom>
            <a:avLst/>
            <a:gdLst/>
            <a:ahLst/>
            <a:cxnLst/>
            <a:rect l="l" t="t" r="r" b="b"/>
            <a:pathLst>
              <a:path w="5328284" h="1348739">
                <a:moveTo>
                  <a:pt x="4654143" y="0"/>
                </a:moveTo>
                <a:lnTo>
                  <a:pt x="0" y="0"/>
                </a:lnTo>
                <a:lnTo>
                  <a:pt x="0" y="1348270"/>
                </a:lnTo>
                <a:lnTo>
                  <a:pt x="4654143" y="1348270"/>
                </a:lnTo>
                <a:lnTo>
                  <a:pt x="5328259" y="674128"/>
                </a:lnTo>
                <a:lnTo>
                  <a:pt x="46541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314772" y="1833994"/>
            <a:ext cx="5328285" cy="1348740"/>
          </a:xfrm>
          <a:custGeom>
            <a:avLst/>
            <a:gdLst/>
            <a:ahLst/>
            <a:cxnLst/>
            <a:rect l="l" t="t" r="r" b="b"/>
            <a:pathLst>
              <a:path w="5328284" h="1348739">
                <a:moveTo>
                  <a:pt x="0" y="0"/>
                </a:moveTo>
                <a:lnTo>
                  <a:pt x="4654132" y="0"/>
                </a:lnTo>
                <a:lnTo>
                  <a:pt x="5328263" y="674129"/>
                </a:lnTo>
                <a:lnTo>
                  <a:pt x="4654132" y="1348260"/>
                </a:lnTo>
                <a:lnTo>
                  <a:pt x="0" y="134826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85480" y="3288652"/>
            <a:ext cx="2660015" cy="2613660"/>
          </a:xfrm>
          <a:custGeom>
            <a:avLst/>
            <a:gdLst/>
            <a:ahLst/>
            <a:cxnLst/>
            <a:rect l="l" t="t" r="r" b="b"/>
            <a:pathLst>
              <a:path w="2660015" h="2613660">
                <a:moveTo>
                  <a:pt x="0" y="0"/>
                </a:moveTo>
                <a:lnTo>
                  <a:pt x="2659881" y="0"/>
                </a:lnTo>
                <a:lnTo>
                  <a:pt x="2659881" y="2613031"/>
                </a:lnTo>
                <a:lnTo>
                  <a:pt x="0" y="261303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363520" y="4105147"/>
            <a:ext cx="9048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43A8B1"/>
                </a:solidFill>
                <a:latin typeface="Calibri"/>
                <a:cs typeface="Calibri"/>
              </a:rPr>
              <a:t>Off-route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75549" y="4665979"/>
            <a:ext cx="24777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solidFill>
                  <a:srgbClr val="7F7F7F"/>
                </a:solidFill>
                <a:latin typeface="Calibri"/>
                <a:cs typeface="Calibri"/>
              </a:rPr>
              <a:t>Machine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Learning enables</a:t>
            </a:r>
            <a:r>
              <a:rPr sz="1200" spc="1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monitoring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88108" y="4854955"/>
            <a:ext cx="16529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the deviations/</a:t>
            </a:r>
            <a:r>
              <a:rPr sz="1200" spc="-4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off-routes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572000" y="2941320"/>
            <a:ext cx="987551" cy="6400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51160" y="3374252"/>
            <a:ext cx="115570" cy="2620010"/>
          </a:xfrm>
          <a:custGeom>
            <a:avLst/>
            <a:gdLst/>
            <a:ahLst/>
            <a:cxnLst/>
            <a:rect l="l" t="t" r="r" b="b"/>
            <a:pathLst>
              <a:path w="115570" h="2620010">
                <a:moveTo>
                  <a:pt x="0" y="2619502"/>
                </a:moveTo>
                <a:lnTo>
                  <a:pt x="115356" y="2619502"/>
                </a:lnTo>
                <a:lnTo>
                  <a:pt x="115356" y="0"/>
                </a:lnTo>
                <a:lnTo>
                  <a:pt x="0" y="0"/>
                </a:lnTo>
                <a:lnTo>
                  <a:pt x="0" y="2619502"/>
                </a:lnTo>
                <a:close/>
              </a:path>
            </a:pathLst>
          </a:custGeom>
          <a:solidFill>
            <a:srgbClr val="D8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76702" y="5322696"/>
            <a:ext cx="1466215" cy="583565"/>
          </a:xfrm>
          <a:custGeom>
            <a:avLst/>
            <a:gdLst/>
            <a:ahLst/>
            <a:cxnLst/>
            <a:rect l="l" t="t" r="r" b="b"/>
            <a:pathLst>
              <a:path w="1466214" h="583564">
                <a:moveTo>
                  <a:pt x="0" y="0"/>
                </a:moveTo>
                <a:lnTo>
                  <a:pt x="1466140" y="0"/>
                </a:lnTo>
                <a:lnTo>
                  <a:pt x="1466140" y="583138"/>
                </a:lnTo>
                <a:lnTo>
                  <a:pt x="0" y="583138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05813" y="5909993"/>
            <a:ext cx="1694180" cy="92075"/>
          </a:xfrm>
          <a:custGeom>
            <a:avLst/>
            <a:gdLst/>
            <a:ahLst/>
            <a:cxnLst/>
            <a:rect l="l" t="t" r="r" b="b"/>
            <a:pathLst>
              <a:path w="1694179" h="92075">
                <a:moveTo>
                  <a:pt x="0" y="0"/>
                </a:moveTo>
                <a:lnTo>
                  <a:pt x="1694129" y="0"/>
                </a:lnTo>
                <a:lnTo>
                  <a:pt x="1694129" y="92072"/>
                </a:lnTo>
                <a:lnTo>
                  <a:pt x="0" y="92072"/>
                </a:lnTo>
                <a:lnTo>
                  <a:pt x="0" y="0"/>
                </a:lnTo>
                <a:close/>
              </a:path>
            </a:pathLst>
          </a:custGeom>
          <a:solidFill>
            <a:srgbClr val="D8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712464" y="2941320"/>
            <a:ext cx="984503" cy="6400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796910" y="3194811"/>
            <a:ext cx="1948814" cy="93980"/>
          </a:xfrm>
          <a:custGeom>
            <a:avLst/>
            <a:gdLst/>
            <a:ahLst/>
            <a:cxnLst/>
            <a:rect l="l" t="t" r="r" b="b"/>
            <a:pathLst>
              <a:path w="1948815" h="93979">
                <a:moveTo>
                  <a:pt x="0" y="93840"/>
                </a:moveTo>
                <a:lnTo>
                  <a:pt x="1948434" y="93840"/>
                </a:lnTo>
                <a:lnTo>
                  <a:pt x="1948434" y="0"/>
                </a:lnTo>
                <a:lnTo>
                  <a:pt x="0" y="0"/>
                </a:lnTo>
                <a:lnTo>
                  <a:pt x="0" y="93840"/>
                </a:lnTo>
                <a:close/>
              </a:path>
            </a:pathLst>
          </a:custGeom>
          <a:solidFill>
            <a:srgbClr val="D8DB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796910" y="2681846"/>
            <a:ext cx="2950210" cy="513080"/>
          </a:xfrm>
          <a:custGeom>
            <a:avLst/>
            <a:gdLst/>
            <a:ahLst/>
            <a:cxnLst/>
            <a:rect l="l" t="t" r="r" b="b"/>
            <a:pathLst>
              <a:path w="2950209" h="513080">
                <a:moveTo>
                  <a:pt x="0" y="0"/>
                </a:moveTo>
                <a:lnTo>
                  <a:pt x="2949801" y="0"/>
                </a:lnTo>
                <a:lnTo>
                  <a:pt x="2949801" y="512956"/>
                </a:lnTo>
                <a:lnTo>
                  <a:pt x="0" y="51295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75832" y="2938272"/>
            <a:ext cx="987552" cy="6400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5812" y="5071872"/>
            <a:ext cx="1075598" cy="17861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71798" y="2"/>
            <a:ext cx="2420199" cy="6857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5812" y="866038"/>
            <a:ext cx="5567045" cy="554355"/>
          </a:xfrm>
          <a:custGeom>
            <a:avLst/>
            <a:gdLst/>
            <a:ahLst/>
            <a:cxnLst/>
            <a:rect l="l" t="t" r="r" b="b"/>
            <a:pathLst>
              <a:path w="5567045" h="554355">
                <a:moveTo>
                  <a:pt x="5289358" y="0"/>
                </a:moveTo>
                <a:lnTo>
                  <a:pt x="0" y="0"/>
                </a:lnTo>
                <a:lnTo>
                  <a:pt x="0" y="554316"/>
                </a:lnTo>
                <a:lnTo>
                  <a:pt x="5289358" y="554316"/>
                </a:lnTo>
                <a:lnTo>
                  <a:pt x="5566523" y="277152"/>
                </a:lnTo>
                <a:lnTo>
                  <a:pt x="5289358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5812" y="866038"/>
            <a:ext cx="5567045" cy="554355"/>
          </a:xfrm>
          <a:custGeom>
            <a:avLst/>
            <a:gdLst/>
            <a:ahLst/>
            <a:cxnLst/>
            <a:rect l="l" t="t" r="r" b="b"/>
            <a:pathLst>
              <a:path w="5567045" h="554355">
                <a:moveTo>
                  <a:pt x="0" y="0"/>
                </a:moveTo>
                <a:lnTo>
                  <a:pt x="5289363" y="0"/>
                </a:lnTo>
                <a:lnTo>
                  <a:pt x="5566523" y="277158"/>
                </a:lnTo>
                <a:lnTo>
                  <a:pt x="5289363" y="554316"/>
                </a:lnTo>
                <a:lnTo>
                  <a:pt x="0" y="55431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DAD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153344" y="2690876"/>
            <a:ext cx="464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20" dirty="0">
                <a:solidFill>
                  <a:srgbClr val="2DADBC"/>
                </a:solidFill>
                <a:latin typeface="Calibri"/>
                <a:cs typeface="Calibri"/>
              </a:rPr>
              <a:t>S</a:t>
            </a:r>
            <a:r>
              <a:rPr sz="1200" b="1" spc="15" dirty="0">
                <a:solidFill>
                  <a:srgbClr val="2DADBC"/>
                </a:solidFill>
                <a:latin typeface="Calibri"/>
                <a:cs typeface="Calibri"/>
              </a:rPr>
              <a:t>ou</a:t>
            </a:r>
            <a:r>
              <a:rPr sz="1200" b="1" spc="-10" dirty="0">
                <a:solidFill>
                  <a:srgbClr val="2DADBC"/>
                </a:solidFill>
                <a:latin typeface="Calibri"/>
                <a:cs typeface="Calibri"/>
              </a:rPr>
              <a:t>r</a:t>
            </a:r>
            <a:r>
              <a:rPr sz="1200" b="1" spc="20" dirty="0">
                <a:solidFill>
                  <a:srgbClr val="2DADBC"/>
                </a:solidFill>
                <a:latin typeface="Calibri"/>
                <a:cs typeface="Calibri"/>
              </a:rPr>
              <a:t>c</a:t>
            </a:r>
            <a:r>
              <a:rPr sz="1200" b="1" dirty="0">
                <a:solidFill>
                  <a:srgbClr val="2DADBC"/>
                </a:solidFill>
                <a:latin typeface="Calibri"/>
                <a:cs typeface="Calibri"/>
              </a:rPr>
              <a:t>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329017" y="4382516"/>
            <a:ext cx="7772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30" dirty="0">
                <a:solidFill>
                  <a:srgbClr val="2DADBC"/>
                </a:solidFill>
                <a:latin typeface="Calibri"/>
                <a:cs typeface="Calibri"/>
              </a:rPr>
              <a:t>D</a:t>
            </a:r>
            <a:r>
              <a:rPr sz="1200" b="1" spc="20" dirty="0">
                <a:solidFill>
                  <a:srgbClr val="2DADBC"/>
                </a:solidFill>
                <a:latin typeface="Calibri"/>
                <a:cs typeface="Calibri"/>
              </a:rPr>
              <a:t>e</a:t>
            </a:r>
            <a:r>
              <a:rPr sz="1200" b="1" spc="5" dirty="0">
                <a:solidFill>
                  <a:srgbClr val="2DADBC"/>
                </a:solidFill>
                <a:latin typeface="Calibri"/>
                <a:cs typeface="Calibri"/>
              </a:rPr>
              <a:t>sti</a:t>
            </a:r>
            <a:r>
              <a:rPr sz="1200" b="1" spc="15" dirty="0">
                <a:solidFill>
                  <a:srgbClr val="2DADBC"/>
                </a:solidFill>
                <a:latin typeface="Calibri"/>
                <a:cs typeface="Calibri"/>
              </a:rPr>
              <a:t>n</a:t>
            </a:r>
            <a:r>
              <a:rPr sz="1200" b="1" spc="5" dirty="0">
                <a:solidFill>
                  <a:srgbClr val="2DADBC"/>
                </a:solidFill>
                <a:latin typeface="Calibri"/>
                <a:cs typeface="Calibri"/>
              </a:rPr>
              <a:t>ati</a:t>
            </a:r>
            <a:r>
              <a:rPr sz="1200" b="1" spc="15" dirty="0">
                <a:solidFill>
                  <a:srgbClr val="2DADBC"/>
                </a:solidFill>
                <a:latin typeface="Calibri"/>
                <a:cs typeface="Calibri"/>
              </a:rPr>
              <a:t>o</a:t>
            </a:r>
            <a:r>
              <a:rPr sz="1200" b="1" dirty="0">
                <a:solidFill>
                  <a:srgbClr val="2DADBC"/>
                </a:solidFill>
                <a:latin typeface="Calibri"/>
                <a:cs typeface="Calibri"/>
              </a:rPr>
              <a:t>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618454" y="1675510"/>
            <a:ext cx="3680460" cy="1006475"/>
          </a:xfrm>
          <a:custGeom>
            <a:avLst/>
            <a:gdLst/>
            <a:ahLst/>
            <a:cxnLst/>
            <a:rect l="l" t="t" r="r" b="b"/>
            <a:pathLst>
              <a:path w="3680459" h="1006475">
                <a:moveTo>
                  <a:pt x="3177120" y="0"/>
                </a:moveTo>
                <a:lnTo>
                  <a:pt x="0" y="0"/>
                </a:lnTo>
                <a:lnTo>
                  <a:pt x="0" y="1006195"/>
                </a:lnTo>
                <a:lnTo>
                  <a:pt x="3177120" y="1006195"/>
                </a:lnTo>
                <a:lnTo>
                  <a:pt x="3680218" y="503097"/>
                </a:lnTo>
                <a:lnTo>
                  <a:pt x="31771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618454" y="1675510"/>
            <a:ext cx="3680460" cy="1006475"/>
          </a:xfrm>
          <a:custGeom>
            <a:avLst/>
            <a:gdLst/>
            <a:ahLst/>
            <a:cxnLst/>
            <a:rect l="l" t="t" r="r" b="b"/>
            <a:pathLst>
              <a:path w="3680459" h="1006475">
                <a:moveTo>
                  <a:pt x="0" y="0"/>
                </a:moveTo>
                <a:lnTo>
                  <a:pt x="3177121" y="0"/>
                </a:lnTo>
                <a:lnTo>
                  <a:pt x="3680212" y="503100"/>
                </a:lnTo>
                <a:lnTo>
                  <a:pt x="3177121" y="1006200"/>
                </a:lnTo>
                <a:lnTo>
                  <a:pt x="0" y="10062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6415404" y="1691132"/>
            <a:ext cx="1835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chemeClr val="tx2"/>
                </a:solidFill>
                <a:latin typeface="Calibri"/>
                <a:cs typeface="Calibri"/>
              </a:rPr>
              <a:t>Forward</a:t>
            </a:r>
            <a:r>
              <a:rPr sz="1800" b="1" spc="-5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chemeClr val="tx2"/>
                </a:solidFill>
                <a:latin typeface="Calibri"/>
                <a:cs typeface="Calibri"/>
              </a:rPr>
              <a:t>Unloading</a:t>
            </a:r>
            <a:endParaRPr sz="18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51512" y="2248915"/>
            <a:ext cx="3159760" cy="3975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90805">
              <a:lnSpc>
                <a:spcPct val="103299"/>
              </a:lnSpc>
              <a:spcBef>
                <a:spcPts val="50"/>
              </a:spcBef>
            </a:pP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Intelligent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algorithms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identify the transporters 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unloading cement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farther away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from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the</a:t>
            </a:r>
            <a:r>
              <a:rPr sz="1200" spc="114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location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172860" y="6346202"/>
            <a:ext cx="9190355" cy="511809"/>
          </a:xfrm>
          <a:custGeom>
            <a:avLst/>
            <a:gdLst/>
            <a:ahLst/>
            <a:cxnLst/>
            <a:rect l="l" t="t" r="r" b="b"/>
            <a:pathLst>
              <a:path w="9190355" h="511809">
                <a:moveTo>
                  <a:pt x="0" y="0"/>
                </a:moveTo>
                <a:lnTo>
                  <a:pt x="9190339" y="0"/>
                </a:lnTo>
                <a:lnTo>
                  <a:pt x="9190339" y="511797"/>
                </a:lnTo>
                <a:lnTo>
                  <a:pt x="0" y="51179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72860" y="6346202"/>
            <a:ext cx="9190355" cy="511809"/>
          </a:xfrm>
          <a:custGeom>
            <a:avLst/>
            <a:gdLst/>
            <a:ahLst/>
            <a:cxnLst/>
            <a:rect l="l" t="t" r="r" b="b"/>
            <a:pathLst>
              <a:path w="9190355" h="511809">
                <a:moveTo>
                  <a:pt x="0" y="0"/>
                </a:moveTo>
                <a:lnTo>
                  <a:pt x="9190345" y="0"/>
                </a:lnTo>
                <a:lnTo>
                  <a:pt x="9190345" y="511797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72860" y="6346202"/>
            <a:ext cx="0" cy="511809"/>
          </a:xfrm>
          <a:custGeom>
            <a:avLst/>
            <a:gdLst/>
            <a:ahLst/>
            <a:cxnLst/>
            <a:rect l="l" t="t" r="r" b="b"/>
            <a:pathLst>
              <a:path h="511809">
                <a:moveTo>
                  <a:pt x="0" y="511797"/>
                </a:moveTo>
                <a:lnTo>
                  <a:pt x="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66293" y="967232"/>
            <a:ext cx="33235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Unsuccessful Shipment</a:t>
            </a:r>
            <a:r>
              <a:rPr sz="21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Report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444936" y="233678"/>
            <a:ext cx="742442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1100" algn="l"/>
                <a:tab pos="1474470" algn="l"/>
              </a:tabLst>
            </a:pPr>
            <a:r>
              <a:rPr b="1" spc="-10" dirty="0">
                <a:solidFill>
                  <a:schemeClr val="tx2"/>
                </a:solidFill>
                <a:latin typeface="Calibri"/>
                <a:cs typeface="Calibri"/>
              </a:rPr>
              <a:t>Reports	</a:t>
            </a:r>
            <a:r>
              <a:rPr b="1" dirty="0">
                <a:solidFill>
                  <a:schemeClr val="tx2"/>
                </a:solidFill>
                <a:latin typeface="Calibri"/>
                <a:cs typeface="Calibri"/>
              </a:rPr>
              <a:t>|	</a:t>
            </a:r>
            <a:r>
              <a:rPr spc="-5" dirty="0">
                <a:solidFill>
                  <a:schemeClr val="tx2"/>
                </a:solidFill>
              </a:rPr>
              <a:t>Increase </a:t>
            </a:r>
            <a:r>
              <a:rPr spc="-15" dirty="0">
                <a:solidFill>
                  <a:schemeClr val="tx2"/>
                </a:solidFill>
              </a:rPr>
              <a:t>Effectiveness </a:t>
            </a:r>
            <a:r>
              <a:rPr dirty="0">
                <a:solidFill>
                  <a:schemeClr val="tx2"/>
                </a:solidFill>
              </a:rPr>
              <a:t>&amp; </a:t>
            </a:r>
            <a:r>
              <a:rPr spc="-5" dirty="0">
                <a:solidFill>
                  <a:schemeClr val="tx2"/>
                </a:solidFill>
              </a:rPr>
              <a:t>Identify</a:t>
            </a:r>
            <a:r>
              <a:rPr spc="-55" dirty="0">
                <a:solidFill>
                  <a:schemeClr val="tx2"/>
                </a:solidFill>
              </a:rPr>
              <a:t> </a:t>
            </a:r>
            <a:r>
              <a:rPr spc="-5" dirty="0">
                <a:solidFill>
                  <a:schemeClr val="tx2"/>
                </a:solidFill>
              </a:rPr>
              <a:t>Inefficiencies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421BB926-6E6F-4E99-B033-5A92EB57960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20" y="-3171"/>
            <a:ext cx="1185904" cy="118590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569256C-9AEB-4006-87E2-D0915F33AEDC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812" y="5071872"/>
            <a:ext cx="1075598" cy="17861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923821" y="2"/>
            <a:ext cx="2268176" cy="6857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4936" y="233678"/>
            <a:ext cx="742442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0465" algn="l"/>
                <a:tab pos="1474470" algn="l"/>
              </a:tabLst>
            </a:pPr>
            <a:r>
              <a:rPr b="1" spc="-10" dirty="0">
                <a:solidFill>
                  <a:schemeClr val="tx2"/>
                </a:solidFill>
                <a:latin typeface="Calibri"/>
                <a:cs typeface="Calibri"/>
              </a:rPr>
              <a:t>Reports	</a:t>
            </a:r>
            <a:r>
              <a:rPr b="1" dirty="0">
                <a:solidFill>
                  <a:schemeClr val="tx2"/>
                </a:solidFill>
                <a:latin typeface="Calibri"/>
                <a:cs typeface="Calibri"/>
              </a:rPr>
              <a:t>|	</a:t>
            </a:r>
            <a:r>
              <a:rPr spc="-5" dirty="0">
                <a:solidFill>
                  <a:schemeClr val="tx2"/>
                </a:solidFill>
              </a:rPr>
              <a:t>Increase </a:t>
            </a:r>
            <a:r>
              <a:rPr spc="-15" dirty="0">
                <a:solidFill>
                  <a:schemeClr val="tx2"/>
                </a:solidFill>
              </a:rPr>
              <a:t>Effectiveness </a:t>
            </a:r>
            <a:r>
              <a:rPr dirty="0">
                <a:solidFill>
                  <a:schemeClr val="tx2"/>
                </a:solidFill>
              </a:rPr>
              <a:t>&amp; </a:t>
            </a:r>
            <a:r>
              <a:rPr spc="-5" dirty="0">
                <a:solidFill>
                  <a:schemeClr val="tx2"/>
                </a:solidFill>
              </a:rPr>
              <a:t>Identify</a:t>
            </a:r>
            <a:r>
              <a:rPr spc="-55" dirty="0">
                <a:solidFill>
                  <a:schemeClr val="tx2"/>
                </a:solidFill>
              </a:rPr>
              <a:t> </a:t>
            </a:r>
            <a:r>
              <a:rPr spc="-5" dirty="0">
                <a:solidFill>
                  <a:schemeClr val="tx2"/>
                </a:solidFill>
              </a:rPr>
              <a:t>Inefficiencies</a:t>
            </a:r>
          </a:p>
        </p:txBody>
      </p:sp>
      <p:sp>
        <p:nvSpPr>
          <p:cNvPr id="5" name="object 5"/>
          <p:cNvSpPr/>
          <p:nvPr/>
        </p:nvSpPr>
        <p:spPr>
          <a:xfrm>
            <a:off x="15812" y="866038"/>
            <a:ext cx="5567045" cy="554355"/>
          </a:xfrm>
          <a:custGeom>
            <a:avLst/>
            <a:gdLst/>
            <a:ahLst/>
            <a:cxnLst/>
            <a:rect l="l" t="t" r="r" b="b"/>
            <a:pathLst>
              <a:path w="5567045" h="554355">
                <a:moveTo>
                  <a:pt x="5289358" y="0"/>
                </a:moveTo>
                <a:lnTo>
                  <a:pt x="0" y="0"/>
                </a:lnTo>
                <a:lnTo>
                  <a:pt x="0" y="554316"/>
                </a:lnTo>
                <a:lnTo>
                  <a:pt x="5289358" y="554316"/>
                </a:lnTo>
                <a:lnTo>
                  <a:pt x="5566523" y="277152"/>
                </a:lnTo>
                <a:lnTo>
                  <a:pt x="5289358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>
              <a:solidFill>
                <a:schemeClr val="tx2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812" y="866038"/>
            <a:ext cx="5567045" cy="554355"/>
          </a:xfrm>
          <a:custGeom>
            <a:avLst/>
            <a:gdLst/>
            <a:ahLst/>
            <a:cxnLst/>
            <a:rect l="l" t="t" r="r" b="b"/>
            <a:pathLst>
              <a:path w="5567045" h="554355">
                <a:moveTo>
                  <a:pt x="0" y="0"/>
                </a:moveTo>
                <a:lnTo>
                  <a:pt x="5289363" y="0"/>
                </a:lnTo>
                <a:lnTo>
                  <a:pt x="5566523" y="277158"/>
                </a:lnTo>
                <a:lnTo>
                  <a:pt x="5289363" y="554316"/>
                </a:lnTo>
                <a:lnTo>
                  <a:pt x="0" y="55431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DAD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26693" y="6240381"/>
            <a:ext cx="11165840" cy="609600"/>
          </a:xfrm>
          <a:custGeom>
            <a:avLst/>
            <a:gdLst/>
            <a:ahLst/>
            <a:cxnLst/>
            <a:rect l="l" t="t" r="r" b="b"/>
            <a:pathLst>
              <a:path w="11165840" h="609600">
                <a:moveTo>
                  <a:pt x="0" y="0"/>
                </a:moveTo>
                <a:lnTo>
                  <a:pt x="11165306" y="0"/>
                </a:lnTo>
                <a:lnTo>
                  <a:pt x="11165306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66351" y="973328"/>
            <a:ext cx="293243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0" dirty="0">
                <a:solidFill>
                  <a:srgbClr val="FFFFFF"/>
                </a:solidFill>
                <a:latin typeface="Calibri"/>
                <a:cs typeface="Calibri"/>
              </a:rPr>
              <a:t>Geofence Stoppage</a:t>
            </a:r>
            <a:r>
              <a:rPr sz="21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Calibri"/>
                <a:cs typeface="Calibri"/>
              </a:rPr>
              <a:t>Report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87045" y="2337308"/>
            <a:ext cx="2480310" cy="265938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10160">
              <a:lnSpc>
                <a:spcPct val="101699"/>
              </a:lnSpc>
              <a:spcBef>
                <a:spcPts val="75"/>
              </a:spcBef>
            </a:pP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The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Geofence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Stoppage Report 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displays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a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record of the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time durations  </a:t>
            </a:r>
            <a:r>
              <a:rPr sz="1200" spc="15" dirty="0">
                <a:solidFill>
                  <a:srgbClr val="7F7F7F"/>
                </a:solidFill>
                <a:latin typeface="Calibri"/>
                <a:cs typeface="Calibri"/>
              </a:rPr>
              <a:t>and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the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locations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of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various planned/  unplanned</a:t>
            </a:r>
            <a:r>
              <a:rPr sz="1200" spc="1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stoppages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12700" marR="46990">
              <a:lnSpc>
                <a:spcPct val="104400"/>
              </a:lnSpc>
            </a:pP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The locations can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be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determined  </a:t>
            </a:r>
            <a:r>
              <a:rPr sz="1200" spc="15" dirty="0">
                <a:solidFill>
                  <a:srgbClr val="7F7F7F"/>
                </a:solidFill>
                <a:latin typeface="Calibri"/>
                <a:cs typeface="Calibri"/>
              </a:rPr>
              <a:t>manually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using our advanced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tools on 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the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platform or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through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integration 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with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your existing ERPs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&amp;</a:t>
            </a:r>
            <a:r>
              <a:rPr sz="1200" spc="6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systems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 marR="5080">
              <a:lnSpc>
                <a:spcPct val="104400"/>
              </a:lnSpc>
            </a:pP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The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reports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can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be customized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as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per 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the requirements and time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durations 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can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be set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as per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the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movement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of the 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vehicles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454025" y="2338755"/>
            <a:ext cx="249554" cy="249554"/>
          </a:xfrm>
          <a:custGeom>
            <a:avLst/>
            <a:gdLst/>
            <a:ahLst/>
            <a:cxnLst/>
            <a:rect l="l" t="t" r="r" b="b"/>
            <a:pathLst>
              <a:path w="249554" h="249555">
                <a:moveTo>
                  <a:pt x="124739" y="0"/>
                </a:moveTo>
                <a:lnTo>
                  <a:pt x="0" y="124739"/>
                </a:lnTo>
                <a:lnTo>
                  <a:pt x="124739" y="249478"/>
                </a:lnTo>
                <a:lnTo>
                  <a:pt x="249491" y="124739"/>
                </a:lnTo>
                <a:lnTo>
                  <a:pt x="124739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56298" y="3251365"/>
            <a:ext cx="249554" cy="249554"/>
          </a:xfrm>
          <a:custGeom>
            <a:avLst/>
            <a:gdLst/>
            <a:ahLst/>
            <a:cxnLst/>
            <a:rect l="l" t="t" r="r" b="b"/>
            <a:pathLst>
              <a:path w="249554" h="249554">
                <a:moveTo>
                  <a:pt x="124739" y="0"/>
                </a:moveTo>
                <a:lnTo>
                  <a:pt x="0" y="124739"/>
                </a:lnTo>
                <a:lnTo>
                  <a:pt x="124739" y="249478"/>
                </a:lnTo>
                <a:lnTo>
                  <a:pt x="249478" y="124739"/>
                </a:lnTo>
                <a:lnTo>
                  <a:pt x="124739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50926" y="4182262"/>
            <a:ext cx="249554" cy="249554"/>
          </a:xfrm>
          <a:custGeom>
            <a:avLst/>
            <a:gdLst/>
            <a:ahLst/>
            <a:cxnLst/>
            <a:rect l="l" t="t" r="r" b="b"/>
            <a:pathLst>
              <a:path w="249554" h="249554">
                <a:moveTo>
                  <a:pt x="124739" y="0"/>
                </a:moveTo>
                <a:lnTo>
                  <a:pt x="0" y="124739"/>
                </a:lnTo>
                <a:lnTo>
                  <a:pt x="124739" y="249478"/>
                </a:lnTo>
                <a:lnTo>
                  <a:pt x="249478" y="124739"/>
                </a:lnTo>
                <a:lnTo>
                  <a:pt x="124739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96796" y="2079251"/>
            <a:ext cx="3939870" cy="39467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74378" y="3830904"/>
            <a:ext cx="1807210" cy="871219"/>
          </a:xfrm>
          <a:custGeom>
            <a:avLst/>
            <a:gdLst/>
            <a:ahLst/>
            <a:cxnLst/>
            <a:rect l="l" t="t" r="r" b="b"/>
            <a:pathLst>
              <a:path w="1807210" h="871220">
                <a:moveTo>
                  <a:pt x="0" y="0"/>
                </a:moveTo>
                <a:lnTo>
                  <a:pt x="1806816" y="0"/>
                </a:lnTo>
                <a:lnTo>
                  <a:pt x="1806816" y="870991"/>
                </a:lnTo>
                <a:lnTo>
                  <a:pt x="0" y="87099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74378" y="3830904"/>
            <a:ext cx="1807210" cy="871219"/>
          </a:xfrm>
          <a:custGeom>
            <a:avLst/>
            <a:gdLst/>
            <a:ahLst/>
            <a:cxnLst/>
            <a:rect l="l" t="t" r="r" b="b"/>
            <a:pathLst>
              <a:path w="1807210" h="871220">
                <a:moveTo>
                  <a:pt x="0" y="0"/>
                </a:moveTo>
                <a:lnTo>
                  <a:pt x="1806821" y="0"/>
                </a:lnTo>
                <a:lnTo>
                  <a:pt x="1806821" y="870996"/>
                </a:lnTo>
                <a:lnTo>
                  <a:pt x="0" y="87099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99232" y="3877055"/>
            <a:ext cx="1176528" cy="7650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72905" y="4690033"/>
            <a:ext cx="176530" cy="260985"/>
          </a:xfrm>
          <a:custGeom>
            <a:avLst/>
            <a:gdLst/>
            <a:ahLst/>
            <a:cxnLst/>
            <a:rect l="l" t="t" r="r" b="b"/>
            <a:pathLst>
              <a:path w="176530" h="260985">
                <a:moveTo>
                  <a:pt x="87998" y="0"/>
                </a:moveTo>
                <a:lnTo>
                  <a:pt x="53744" y="10252"/>
                </a:lnTo>
                <a:lnTo>
                  <a:pt x="25773" y="38211"/>
                </a:lnTo>
                <a:lnTo>
                  <a:pt x="6914" y="79681"/>
                </a:lnTo>
                <a:lnTo>
                  <a:pt x="0" y="130467"/>
                </a:lnTo>
                <a:lnTo>
                  <a:pt x="6914" y="181254"/>
                </a:lnTo>
                <a:lnTo>
                  <a:pt x="25773" y="222729"/>
                </a:lnTo>
                <a:lnTo>
                  <a:pt x="53744" y="250692"/>
                </a:lnTo>
                <a:lnTo>
                  <a:pt x="87998" y="260946"/>
                </a:lnTo>
                <a:lnTo>
                  <a:pt x="122247" y="250692"/>
                </a:lnTo>
                <a:lnTo>
                  <a:pt x="150218" y="222729"/>
                </a:lnTo>
                <a:lnTo>
                  <a:pt x="169079" y="181254"/>
                </a:lnTo>
                <a:lnTo>
                  <a:pt x="175996" y="130467"/>
                </a:lnTo>
                <a:lnTo>
                  <a:pt x="169079" y="79681"/>
                </a:lnTo>
                <a:lnTo>
                  <a:pt x="150218" y="38211"/>
                </a:lnTo>
                <a:lnTo>
                  <a:pt x="122247" y="10252"/>
                </a:lnTo>
                <a:lnTo>
                  <a:pt x="87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72905" y="4690033"/>
            <a:ext cx="176530" cy="260985"/>
          </a:xfrm>
          <a:custGeom>
            <a:avLst/>
            <a:gdLst/>
            <a:ahLst/>
            <a:cxnLst/>
            <a:rect l="l" t="t" r="r" b="b"/>
            <a:pathLst>
              <a:path w="176530" h="260985">
                <a:moveTo>
                  <a:pt x="0" y="130476"/>
                </a:moveTo>
                <a:lnTo>
                  <a:pt x="6915" y="79688"/>
                </a:lnTo>
                <a:lnTo>
                  <a:pt x="25774" y="38215"/>
                </a:lnTo>
                <a:lnTo>
                  <a:pt x="53745" y="10253"/>
                </a:lnTo>
                <a:lnTo>
                  <a:pt x="87998" y="0"/>
                </a:lnTo>
                <a:lnTo>
                  <a:pt x="122250" y="10253"/>
                </a:lnTo>
                <a:lnTo>
                  <a:pt x="150222" y="38215"/>
                </a:lnTo>
                <a:lnTo>
                  <a:pt x="169080" y="79688"/>
                </a:lnTo>
                <a:lnTo>
                  <a:pt x="175996" y="130476"/>
                </a:lnTo>
                <a:lnTo>
                  <a:pt x="169080" y="181263"/>
                </a:lnTo>
                <a:lnTo>
                  <a:pt x="150222" y="222736"/>
                </a:lnTo>
                <a:lnTo>
                  <a:pt x="122250" y="250698"/>
                </a:lnTo>
                <a:lnTo>
                  <a:pt x="87998" y="260952"/>
                </a:lnTo>
                <a:lnTo>
                  <a:pt x="53745" y="250698"/>
                </a:lnTo>
                <a:lnTo>
                  <a:pt x="25774" y="222736"/>
                </a:lnTo>
                <a:lnTo>
                  <a:pt x="6915" y="181263"/>
                </a:lnTo>
                <a:lnTo>
                  <a:pt x="0" y="130476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BAFD716-E1D3-4914-B459-A0513F5CA6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20" y="-3171"/>
            <a:ext cx="1185904" cy="118590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00CEAEB-6DDD-4874-A0FC-F112F1230866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321183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chemeClr val="tx2"/>
                </a:solidFill>
                <a:latin typeface="Calibri"/>
                <a:cs typeface="Calibri"/>
              </a:rPr>
              <a:t>Devices </a:t>
            </a:r>
            <a:r>
              <a:rPr b="1" dirty="0">
                <a:solidFill>
                  <a:schemeClr val="tx2"/>
                </a:solidFill>
                <a:latin typeface="Calibri"/>
                <a:cs typeface="Calibri"/>
              </a:rPr>
              <a:t>&amp;</a:t>
            </a:r>
            <a:r>
              <a:rPr b="1" spc="-7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chemeClr val="tx2"/>
                </a:solidFill>
                <a:latin typeface="Calibri"/>
                <a:cs typeface="Calibri"/>
              </a:rPr>
              <a:t>Specifications</a:t>
            </a:r>
          </a:p>
        </p:txBody>
      </p:sp>
      <p:sp>
        <p:nvSpPr>
          <p:cNvPr id="3" name="object 3"/>
          <p:cNvSpPr/>
          <p:nvPr/>
        </p:nvSpPr>
        <p:spPr>
          <a:xfrm>
            <a:off x="5766815" y="0"/>
            <a:ext cx="4172712" cy="22402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" y="1123505"/>
            <a:ext cx="5567045" cy="554355"/>
          </a:xfrm>
          <a:custGeom>
            <a:avLst/>
            <a:gdLst/>
            <a:ahLst/>
            <a:cxnLst/>
            <a:rect l="l" t="t" r="r" b="b"/>
            <a:pathLst>
              <a:path w="5567045" h="554355">
                <a:moveTo>
                  <a:pt x="5289356" y="0"/>
                </a:moveTo>
                <a:lnTo>
                  <a:pt x="0" y="0"/>
                </a:lnTo>
                <a:lnTo>
                  <a:pt x="0" y="554316"/>
                </a:lnTo>
                <a:lnTo>
                  <a:pt x="5289356" y="554316"/>
                </a:lnTo>
                <a:lnTo>
                  <a:pt x="5566521" y="277152"/>
                </a:lnTo>
                <a:lnTo>
                  <a:pt x="5289356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2" y="1123505"/>
            <a:ext cx="5567045" cy="554355"/>
          </a:xfrm>
          <a:custGeom>
            <a:avLst/>
            <a:gdLst/>
            <a:ahLst/>
            <a:cxnLst/>
            <a:rect l="l" t="t" r="r" b="b"/>
            <a:pathLst>
              <a:path w="5567045" h="554355">
                <a:moveTo>
                  <a:pt x="0" y="0"/>
                </a:moveTo>
                <a:lnTo>
                  <a:pt x="5289363" y="0"/>
                </a:lnTo>
                <a:lnTo>
                  <a:pt x="5566523" y="277158"/>
                </a:lnTo>
                <a:lnTo>
                  <a:pt x="5289363" y="554316"/>
                </a:lnTo>
                <a:lnTo>
                  <a:pt x="0" y="55431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DAD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30121" y="1209604"/>
            <a:ext cx="410051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spc="10" dirty="0">
                <a:solidFill>
                  <a:schemeClr val="bg1"/>
                </a:solidFill>
              </a:rPr>
              <a:t>Advanced Fixed Tracking</a:t>
            </a:r>
            <a:endParaRPr lang="en-US" sz="2400" b="1" spc="20" dirty="0">
              <a:solidFill>
                <a:schemeClr val="bg1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1266432" y="2375941"/>
            <a:ext cx="781112" cy="7811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73555" y="4285805"/>
            <a:ext cx="781113" cy="7882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82844" y="3346589"/>
            <a:ext cx="788225" cy="7882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68658" y="4286084"/>
            <a:ext cx="795312" cy="7811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55920" y="2383535"/>
            <a:ext cx="826008" cy="8199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469763" y="5200434"/>
            <a:ext cx="830821" cy="8095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77222" y="5166639"/>
            <a:ext cx="908942" cy="85213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31859" y="3289236"/>
            <a:ext cx="823724" cy="85923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sz="half" idx="2"/>
          </p:nvPr>
        </p:nvSpPr>
        <p:spPr>
          <a:xfrm>
            <a:off x="2140089" y="2448559"/>
            <a:ext cx="3090545" cy="3611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" dirty="0">
                <a:solidFill>
                  <a:schemeClr val="tx2"/>
                </a:solidFill>
              </a:rPr>
              <a:t>Internal </a:t>
            </a:r>
            <a:r>
              <a:rPr spc="20" dirty="0">
                <a:solidFill>
                  <a:schemeClr val="tx2"/>
                </a:solidFill>
              </a:rPr>
              <a:t>Memory</a:t>
            </a:r>
          </a:p>
          <a:p>
            <a:pPr marL="12700">
              <a:lnSpc>
                <a:spcPct val="100000"/>
              </a:lnSpc>
            </a:pPr>
            <a:r>
              <a:rPr b="0" dirty="0">
                <a:solidFill>
                  <a:srgbClr val="7F7F7F"/>
                </a:solidFill>
                <a:latin typeface="Calibri"/>
                <a:cs typeface="Calibri"/>
              </a:rPr>
              <a:t>Save </a:t>
            </a:r>
            <a:r>
              <a:rPr b="0" spc="5" dirty="0">
                <a:solidFill>
                  <a:srgbClr val="7F7F7F"/>
                </a:solidFill>
                <a:latin typeface="Calibri"/>
                <a:cs typeface="Calibri"/>
              </a:rPr>
              <a:t>data </a:t>
            </a:r>
            <a:r>
              <a:rPr b="0" dirty="0">
                <a:solidFill>
                  <a:srgbClr val="7F7F7F"/>
                </a:solidFill>
                <a:latin typeface="Calibri"/>
                <a:cs typeface="Calibri"/>
              </a:rPr>
              <a:t>in </a:t>
            </a: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low-connectivity</a:t>
            </a:r>
            <a:r>
              <a:rPr b="0" spc="11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b="0" spc="5" dirty="0">
                <a:solidFill>
                  <a:srgbClr val="7F7F7F"/>
                </a:solidFill>
                <a:latin typeface="Calibri"/>
                <a:cs typeface="Calibri"/>
              </a:rPr>
              <a:t>zone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dirty="0">
                <a:solidFill>
                  <a:srgbClr val="7F7F7F"/>
                </a:solidFill>
                <a:latin typeface="Calibri"/>
                <a:cs typeface="Calibri"/>
              </a:rPr>
              <a:t>&amp; </a:t>
            </a: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upload </a:t>
            </a:r>
            <a:r>
              <a:rPr b="0" spc="20" dirty="0">
                <a:solidFill>
                  <a:srgbClr val="7F7F7F"/>
                </a:solidFill>
                <a:latin typeface="Calibri"/>
                <a:cs typeface="Calibri"/>
              </a:rPr>
              <a:t>when </a:t>
            </a: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connection</a:t>
            </a:r>
            <a:r>
              <a:rPr b="0" spc="9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b="0" spc="5" dirty="0">
                <a:solidFill>
                  <a:srgbClr val="7F7F7F"/>
                </a:solidFill>
                <a:latin typeface="Calibri"/>
                <a:cs typeface="Calibri"/>
              </a:rPr>
              <a:t>restores</a:t>
            </a: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pc="10" dirty="0">
                <a:solidFill>
                  <a:schemeClr val="tx2"/>
                </a:solidFill>
              </a:rPr>
              <a:t>ACC detection </a:t>
            </a:r>
            <a:r>
              <a:rPr spc="5" dirty="0">
                <a:solidFill>
                  <a:schemeClr val="tx2"/>
                </a:solidFill>
              </a:rPr>
              <a:t>for </a:t>
            </a:r>
            <a:r>
              <a:rPr spc="10" dirty="0">
                <a:solidFill>
                  <a:schemeClr val="tx2"/>
                </a:solidFill>
              </a:rPr>
              <a:t>ignition</a:t>
            </a:r>
            <a:r>
              <a:rPr spc="120" dirty="0">
                <a:solidFill>
                  <a:schemeClr val="tx2"/>
                </a:solidFill>
              </a:rPr>
              <a:t> </a:t>
            </a:r>
            <a:r>
              <a:rPr spc="5" dirty="0">
                <a:solidFill>
                  <a:schemeClr val="tx2"/>
                </a:solidFill>
              </a:rPr>
              <a:t>status</a:t>
            </a: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The ignition </a:t>
            </a:r>
            <a:r>
              <a:rPr b="0" spc="5" dirty="0">
                <a:solidFill>
                  <a:srgbClr val="7F7F7F"/>
                </a:solidFill>
                <a:latin typeface="Calibri"/>
                <a:cs typeface="Calibri"/>
              </a:rPr>
              <a:t>status </a:t>
            </a: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along </a:t>
            </a:r>
            <a:r>
              <a:rPr b="0" spc="15" dirty="0">
                <a:solidFill>
                  <a:srgbClr val="7F7F7F"/>
                </a:solidFill>
                <a:latin typeface="Calibri"/>
                <a:cs typeface="Calibri"/>
              </a:rPr>
              <a:t>with </a:t>
            </a: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the </a:t>
            </a:r>
            <a:r>
              <a:rPr b="0" spc="15" dirty="0">
                <a:solidFill>
                  <a:srgbClr val="7F7F7F"/>
                </a:solidFill>
                <a:latin typeface="Calibri"/>
                <a:cs typeface="Calibri"/>
              </a:rPr>
              <a:t>time  </a:t>
            </a:r>
            <a:r>
              <a:rPr b="0" spc="5" dirty="0">
                <a:solidFill>
                  <a:srgbClr val="7F7F7F"/>
                </a:solidFill>
                <a:latin typeface="Calibri"/>
                <a:cs typeface="Calibri"/>
              </a:rPr>
              <a:t>duration can </a:t>
            </a: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be</a:t>
            </a:r>
            <a:r>
              <a:rPr b="0" spc="8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b="0" spc="5" dirty="0">
                <a:solidFill>
                  <a:srgbClr val="7F7F7F"/>
                </a:solidFill>
                <a:latin typeface="Calibri"/>
                <a:cs typeface="Calibri"/>
              </a:rPr>
              <a:t>recorded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>
                <a:solidFill>
                  <a:schemeClr val="tx2"/>
                </a:solidFill>
              </a:rPr>
              <a:t>Vehicle </a:t>
            </a:r>
            <a:r>
              <a:rPr spc="5" dirty="0">
                <a:solidFill>
                  <a:schemeClr val="tx2"/>
                </a:solidFill>
              </a:rPr>
              <a:t>battery</a:t>
            </a:r>
            <a:r>
              <a:rPr spc="60" dirty="0">
                <a:solidFill>
                  <a:schemeClr val="tx2"/>
                </a:solidFill>
              </a:rPr>
              <a:t> </a:t>
            </a:r>
            <a:r>
              <a:rPr spc="10" dirty="0">
                <a:solidFill>
                  <a:schemeClr val="tx2"/>
                </a:solidFill>
              </a:rPr>
              <a:t>protection</a:t>
            </a:r>
          </a:p>
          <a:p>
            <a:pPr marL="12700" marR="366395">
              <a:lnSpc>
                <a:spcPct val="105300"/>
              </a:lnSpc>
            </a:pPr>
            <a:r>
              <a:rPr b="0" spc="15" dirty="0">
                <a:solidFill>
                  <a:srgbClr val="7F7F7F"/>
                </a:solidFill>
                <a:latin typeface="Calibri"/>
                <a:cs typeface="Calibri"/>
              </a:rPr>
              <a:t>Never </a:t>
            </a:r>
            <a:r>
              <a:rPr b="0" dirty="0">
                <a:solidFill>
                  <a:srgbClr val="7F7F7F"/>
                </a:solidFill>
                <a:latin typeface="Calibri"/>
                <a:cs typeface="Calibri"/>
              </a:rPr>
              <a:t>drain </a:t>
            </a: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out the battery of </a:t>
            </a:r>
            <a:r>
              <a:rPr b="0" spc="15" dirty="0">
                <a:solidFill>
                  <a:srgbClr val="7F7F7F"/>
                </a:solidFill>
                <a:latin typeface="Calibri"/>
                <a:cs typeface="Calibri"/>
              </a:rPr>
              <a:t>the  </a:t>
            </a: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vehicle </a:t>
            </a:r>
            <a:r>
              <a:rPr b="0" dirty="0">
                <a:solidFill>
                  <a:srgbClr val="7F7F7F"/>
                </a:solidFill>
                <a:latin typeface="Calibri"/>
                <a:cs typeface="Calibri"/>
              </a:rPr>
              <a:t>for </a:t>
            </a:r>
            <a:r>
              <a:rPr b="0" spc="15" dirty="0">
                <a:solidFill>
                  <a:srgbClr val="7F7F7F"/>
                </a:solidFill>
                <a:latin typeface="Calibri"/>
                <a:cs typeface="Calibri"/>
              </a:rPr>
              <a:t>optimal</a:t>
            </a:r>
            <a:r>
              <a:rPr b="0" spc="4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protection</a:t>
            </a:r>
          </a:p>
          <a:p>
            <a:pPr>
              <a:lnSpc>
                <a:spcPct val="100000"/>
              </a:lnSpc>
            </a:pPr>
            <a:endParaRPr sz="16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>
                <a:solidFill>
                  <a:schemeClr val="tx2"/>
                </a:solidFill>
              </a:rPr>
              <a:t>Tamper</a:t>
            </a:r>
            <a:r>
              <a:rPr spc="20" dirty="0">
                <a:solidFill>
                  <a:schemeClr val="tx2"/>
                </a:solidFill>
              </a:rPr>
              <a:t> </a:t>
            </a:r>
            <a:r>
              <a:rPr spc="10" dirty="0">
                <a:solidFill>
                  <a:schemeClr val="tx2"/>
                </a:solidFill>
              </a:rPr>
              <a:t>alert</a:t>
            </a:r>
          </a:p>
          <a:p>
            <a:pPr marL="12700">
              <a:lnSpc>
                <a:spcPct val="100000"/>
              </a:lnSpc>
            </a:pPr>
            <a:r>
              <a:rPr b="0" spc="15" dirty="0">
                <a:solidFill>
                  <a:srgbClr val="7F7F7F"/>
                </a:solidFill>
                <a:latin typeface="Calibri"/>
                <a:cs typeface="Calibri"/>
              </a:rPr>
              <a:t>Once the </a:t>
            </a: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device </a:t>
            </a:r>
            <a:r>
              <a:rPr b="0" dirty="0">
                <a:solidFill>
                  <a:srgbClr val="7F7F7F"/>
                </a:solidFill>
                <a:latin typeface="Calibri"/>
                <a:cs typeface="Calibri"/>
              </a:rPr>
              <a:t>is </a:t>
            </a:r>
            <a:r>
              <a:rPr b="0" spc="15" dirty="0">
                <a:solidFill>
                  <a:srgbClr val="7F7F7F"/>
                </a:solidFill>
                <a:latin typeface="Calibri"/>
                <a:cs typeface="Calibri"/>
              </a:rPr>
              <a:t>disassembled,</a:t>
            </a:r>
            <a:r>
              <a:rPr b="0" spc="6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you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will </a:t>
            </a:r>
            <a:r>
              <a:rPr b="0" spc="5" dirty="0">
                <a:solidFill>
                  <a:srgbClr val="7F7F7F"/>
                </a:solidFill>
                <a:latin typeface="Calibri"/>
                <a:cs typeface="Calibri"/>
              </a:rPr>
              <a:t>get </a:t>
            </a: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informed</a:t>
            </a:r>
            <a:r>
              <a:rPr b="0" spc="5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immediately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sz="half" idx="3"/>
          </p:nvPr>
        </p:nvSpPr>
        <p:spPr>
          <a:xfrm>
            <a:off x="6363919" y="2408935"/>
            <a:ext cx="3206115" cy="3609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chemeClr val="tx2"/>
                </a:solidFill>
              </a:rPr>
              <a:t>Tracked </a:t>
            </a:r>
            <a:r>
              <a:rPr spc="10" dirty="0">
                <a:solidFill>
                  <a:schemeClr val="tx2"/>
                </a:solidFill>
              </a:rPr>
              <a:t>by </a:t>
            </a:r>
            <a:r>
              <a:rPr dirty="0">
                <a:solidFill>
                  <a:schemeClr val="tx2"/>
                </a:solidFill>
              </a:rPr>
              <a:t>: </a:t>
            </a:r>
            <a:r>
              <a:rPr spc="20" dirty="0">
                <a:solidFill>
                  <a:schemeClr val="tx2"/>
                </a:solidFill>
              </a:rPr>
              <a:t>SMS, </a:t>
            </a:r>
            <a:r>
              <a:rPr spc="-25" dirty="0">
                <a:solidFill>
                  <a:schemeClr val="tx2"/>
                </a:solidFill>
              </a:rPr>
              <a:t>APP,</a:t>
            </a:r>
            <a:r>
              <a:rPr spc="100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Web</a:t>
            </a:r>
          </a:p>
          <a:p>
            <a:pPr marL="12700">
              <a:lnSpc>
                <a:spcPct val="100000"/>
              </a:lnSpc>
            </a:pP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Reports </a:t>
            </a:r>
            <a:r>
              <a:rPr b="0" spc="5" dirty="0">
                <a:solidFill>
                  <a:srgbClr val="7F7F7F"/>
                </a:solidFill>
                <a:latin typeface="Calibri"/>
                <a:cs typeface="Calibri"/>
              </a:rPr>
              <a:t>location </a:t>
            </a:r>
            <a:r>
              <a:rPr b="0" dirty="0">
                <a:solidFill>
                  <a:srgbClr val="7F7F7F"/>
                </a:solidFill>
                <a:latin typeface="Calibri"/>
                <a:cs typeface="Calibri"/>
              </a:rPr>
              <a:t>in </a:t>
            </a:r>
            <a:r>
              <a:rPr b="0" spc="5" dirty="0">
                <a:solidFill>
                  <a:srgbClr val="7F7F7F"/>
                </a:solidFill>
                <a:latin typeface="Calibri"/>
                <a:cs typeface="Calibri"/>
              </a:rPr>
              <a:t>real </a:t>
            </a:r>
            <a:r>
              <a:rPr b="0" spc="15" dirty="0">
                <a:solidFill>
                  <a:srgbClr val="7F7F7F"/>
                </a:solidFill>
                <a:latin typeface="Calibri"/>
                <a:cs typeface="Calibri"/>
              </a:rPr>
              <a:t>time</a:t>
            </a:r>
            <a:r>
              <a:rPr b="0" spc="9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through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b="0" spc="5" dirty="0">
                <a:solidFill>
                  <a:srgbClr val="7F7F7F"/>
                </a:solidFill>
                <a:latin typeface="Calibri"/>
                <a:cs typeface="Calibri"/>
              </a:rPr>
              <a:t>different</a:t>
            </a:r>
            <a:r>
              <a:rPr b="0" spc="2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b="0" spc="5" dirty="0">
                <a:solidFill>
                  <a:srgbClr val="7F7F7F"/>
                </a:solidFill>
                <a:latin typeface="Calibri"/>
                <a:cs typeface="Calibri"/>
              </a:rPr>
              <a:t>interfaces</a:t>
            </a: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pc="15" dirty="0">
                <a:solidFill>
                  <a:schemeClr val="tx2"/>
                </a:solidFill>
              </a:rPr>
              <a:t>9-90V </a:t>
            </a:r>
            <a:r>
              <a:rPr spc="10" dirty="0">
                <a:solidFill>
                  <a:schemeClr val="tx2"/>
                </a:solidFill>
              </a:rPr>
              <a:t>voltage</a:t>
            </a:r>
            <a:r>
              <a:rPr spc="45" dirty="0">
                <a:solidFill>
                  <a:schemeClr val="tx2"/>
                </a:solidFill>
              </a:rPr>
              <a:t> </a:t>
            </a:r>
            <a:r>
              <a:rPr spc="5" dirty="0">
                <a:solidFill>
                  <a:schemeClr val="tx2"/>
                </a:solidFill>
              </a:rPr>
              <a:t>range</a:t>
            </a:r>
          </a:p>
          <a:p>
            <a:pPr marL="12700" marR="262255">
              <a:lnSpc>
                <a:spcPct val="100000"/>
              </a:lnSpc>
              <a:spcBef>
                <a:spcPts val="95"/>
              </a:spcBef>
            </a:pPr>
            <a:r>
              <a:rPr b="0" spc="15" dirty="0">
                <a:solidFill>
                  <a:srgbClr val="7F7F7F"/>
                </a:solidFill>
                <a:latin typeface="Calibri"/>
                <a:cs typeface="Calibri"/>
              </a:rPr>
              <a:t>Wide </a:t>
            </a: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operating </a:t>
            </a:r>
            <a:r>
              <a:rPr b="0" spc="5" dirty="0">
                <a:solidFill>
                  <a:srgbClr val="7F7F7F"/>
                </a:solidFill>
                <a:latin typeface="Calibri"/>
                <a:cs typeface="Calibri"/>
              </a:rPr>
              <a:t>voltage </a:t>
            </a: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applicable </a:t>
            </a:r>
            <a:r>
              <a:rPr b="0" dirty="0">
                <a:solidFill>
                  <a:srgbClr val="7F7F7F"/>
                </a:solidFill>
                <a:latin typeface="Calibri"/>
                <a:cs typeface="Calibri"/>
              </a:rPr>
              <a:t>to  </a:t>
            </a:r>
            <a:r>
              <a:rPr b="0" spc="5" dirty="0">
                <a:solidFill>
                  <a:srgbClr val="7F7F7F"/>
                </a:solidFill>
                <a:latin typeface="Calibri"/>
                <a:cs typeface="Calibri"/>
              </a:rPr>
              <a:t>all </a:t>
            </a:r>
            <a:r>
              <a:rPr b="0" spc="15" dirty="0">
                <a:solidFill>
                  <a:srgbClr val="7F7F7F"/>
                </a:solidFill>
                <a:latin typeface="Calibri"/>
                <a:cs typeface="Calibri"/>
              </a:rPr>
              <a:t>types </a:t>
            </a: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of</a:t>
            </a:r>
            <a:r>
              <a:rPr b="0" spc="3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vehicles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15" dirty="0">
                <a:solidFill>
                  <a:schemeClr val="tx2"/>
                </a:solidFill>
              </a:rPr>
              <a:t>Configurable </a:t>
            </a:r>
            <a:r>
              <a:rPr spc="10" dirty="0">
                <a:solidFill>
                  <a:schemeClr val="tx2"/>
                </a:solidFill>
              </a:rPr>
              <a:t>tracking</a:t>
            </a:r>
            <a:r>
              <a:rPr spc="40" dirty="0">
                <a:solidFill>
                  <a:schemeClr val="tx2"/>
                </a:solidFill>
              </a:rPr>
              <a:t> </a:t>
            </a:r>
            <a:r>
              <a:rPr spc="20" dirty="0">
                <a:solidFill>
                  <a:schemeClr val="tx2"/>
                </a:solidFill>
              </a:rPr>
              <a:t>modes</a:t>
            </a: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Location </a:t>
            </a:r>
            <a:r>
              <a:rPr b="0" spc="15" dirty="0">
                <a:solidFill>
                  <a:srgbClr val="7F7F7F"/>
                </a:solidFill>
                <a:latin typeface="Calibri"/>
                <a:cs typeface="Calibri"/>
              </a:rPr>
              <a:t>uploaded </a:t>
            </a:r>
            <a:r>
              <a:rPr b="0" spc="5" dirty="0">
                <a:solidFill>
                  <a:srgbClr val="7F7F7F"/>
                </a:solidFill>
                <a:latin typeface="Calibri"/>
                <a:cs typeface="Calibri"/>
              </a:rPr>
              <a:t>following fixed  </a:t>
            </a: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distance, </a:t>
            </a:r>
            <a:r>
              <a:rPr b="0" spc="15" dirty="0">
                <a:solidFill>
                  <a:srgbClr val="7F7F7F"/>
                </a:solidFill>
                <a:latin typeface="Calibri"/>
                <a:cs typeface="Calibri"/>
              </a:rPr>
              <a:t>time </a:t>
            </a:r>
            <a:r>
              <a:rPr b="0" spc="5" dirty="0">
                <a:solidFill>
                  <a:srgbClr val="7F7F7F"/>
                </a:solidFill>
                <a:latin typeface="Calibri"/>
                <a:cs typeface="Calibri"/>
              </a:rPr>
              <a:t>interval, </a:t>
            </a: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preset</a:t>
            </a:r>
            <a:r>
              <a:rPr b="0" spc="4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b="0" spc="15" dirty="0">
                <a:solidFill>
                  <a:srgbClr val="7F7F7F"/>
                </a:solidFill>
                <a:latin typeface="Calibri"/>
                <a:cs typeface="Calibri"/>
              </a:rPr>
              <a:t>cornering</a:t>
            </a: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pc="15" dirty="0">
                <a:solidFill>
                  <a:schemeClr val="tx2"/>
                </a:solidFill>
              </a:rPr>
              <a:t>Remote power</a:t>
            </a:r>
            <a:r>
              <a:rPr spc="-35" dirty="0">
                <a:solidFill>
                  <a:schemeClr val="tx2"/>
                </a:solidFill>
              </a:rPr>
              <a:t> </a:t>
            </a:r>
            <a:r>
              <a:rPr spc="10" dirty="0">
                <a:solidFill>
                  <a:schemeClr val="tx2"/>
                </a:solidFill>
              </a:rPr>
              <a:t>cut-off</a:t>
            </a:r>
          </a:p>
          <a:p>
            <a:pPr marL="12700" marR="85725">
              <a:lnSpc>
                <a:spcPct val="105300"/>
              </a:lnSpc>
            </a:pPr>
            <a:r>
              <a:rPr b="0" spc="20" dirty="0">
                <a:solidFill>
                  <a:srgbClr val="7F7F7F"/>
                </a:solidFill>
                <a:latin typeface="Calibri"/>
                <a:cs typeface="Calibri"/>
              </a:rPr>
              <a:t>Compel </a:t>
            </a: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the vehicle </a:t>
            </a:r>
            <a:r>
              <a:rPr b="0" dirty="0">
                <a:solidFill>
                  <a:srgbClr val="7F7F7F"/>
                </a:solidFill>
                <a:latin typeface="Calibri"/>
                <a:cs typeface="Calibri"/>
              </a:rPr>
              <a:t>to </a:t>
            </a:r>
            <a:r>
              <a:rPr b="0" spc="5" dirty="0">
                <a:solidFill>
                  <a:srgbClr val="7F7F7F"/>
                </a:solidFill>
                <a:latin typeface="Calibri"/>
                <a:cs typeface="Calibri"/>
              </a:rPr>
              <a:t>stop by </a:t>
            </a:r>
            <a:r>
              <a:rPr b="0" spc="10" dirty="0">
                <a:solidFill>
                  <a:srgbClr val="7F7F7F"/>
                </a:solidFill>
                <a:latin typeface="Calibri"/>
                <a:cs typeface="Calibri"/>
              </a:rPr>
              <a:t>breaking  </a:t>
            </a:r>
            <a:r>
              <a:rPr b="0" spc="5" dirty="0">
                <a:solidFill>
                  <a:srgbClr val="7F7F7F"/>
                </a:solidFill>
                <a:latin typeface="Calibri"/>
                <a:cs typeface="Calibri"/>
              </a:rPr>
              <a:t>off </a:t>
            </a:r>
            <a:r>
              <a:rPr b="0" spc="15" dirty="0">
                <a:solidFill>
                  <a:srgbClr val="7F7F7F"/>
                </a:solidFill>
                <a:latin typeface="Calibri"/>
                <a:cs typeface="Calibri"/>
              </a:rPr>
              <a:t>the fuel</a:t>
            </a:r>
            <a:r>
              <a:rPr b="0" spc="4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b="0" spc="15" dirty="0">
                <a:solidFill>
                  <a:srgbClr val="7F7F7F"/>
                </a:solidFill>
                <a:latin typeface="Calibri"/>
                <a:cs typeface="Calibri"/>
              </a:rPr>
              <a:t>connection</a:t>
            </a:r>
          </a:p>
        </p:txBody>
      </p:sp>
      <p:sp>
        <p:nvSpPr>
          <p:cNvPr id="17" name="object 17"/>
          <p:cNvSpPr/>
          <p:nvPr/>
        </p:nvSpPr>
        <p:spPr>
          <a:xfrm>
            <a:off x="5516879" y="5245608"/>
            <a:ext cx="731520" cy="72847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95882" y="3343935"/>
            <a:ext cx="733742" cy="73374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61872" y="2331720"/>
            <a:ext cx="768096" cy="82600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FE42D48-3645-49EA-8D6C-5ADF34B7366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20" y="-3171"/>
            <a:ext cx="1185904" cy="118590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CAB81CA-35D7-4E45-B5C2-8E775847841C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215265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solidFill>
                  <a:schemeClr val="tx2"/>
                </a:solidFill>
                <a:latin typeface="Calibri"/>
                <a:cs typeface="Calibri"/>
              </a:rPr>
              <a:t>Implementation</a:t>
            </a:r>
          </a:p>
        </p:txBody>
      </p:sp>
      <p:sp>
        <p:nvSpPr>
          <p:cNvPr id="3" name="object 3"/>
          <p:cNvSpPr/>
          <p:nvPr/>
        </p:nvSpPr>
        <p:spPr>
          <a:xfrm>
            <a:off x="2471927" y="548640"/>
            <a:ext cx="6769608" cy="47884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96732" y="2412492"/>
            <a:ext cx="3557270" cy="807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chemeClr val="tx2"/>
                </a:solidFill>
                <a:latin typeface="Calibri"/>
                <a:cs typeface="Calibri"/>
              </a:rPr>
              <a:t>Mandate</a:t>
            </a:r>
            <a:endParaRPr sz="1400" dirty="0">
              <a:solidFill>
                <a:schemeClr val="tx2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12700" marR="5080" algn="ctr">
              <a:lnSpc>
                <a:spcPts val="1420"/>
              </a:lnSpc>
            </a:pPr>
            <a:r>
              <a:rPr sz="1200" spc="-10" dirty="0">
                <a:solidFill>
                  <a:srgbClr val="7F7F7F"/>
                </a:solidFill>
                <a:latin typeface="Calibri"/>
                <a:cs typeface="Calibri"/>
              </a:rPr>
              <a:t>We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recommend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that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a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mandate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be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pushed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towards the  transporters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for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a </a:t>
            </a:r>
            <a:r>
              <a:rPr sz="1200" spc="15" dirty="0">
                <a:solidFill>
                  <a:srgbClr val="7F7F7F"/>
                </a:solidFill>
                <a:latin typeface="Calibri"/>
                <a:cs typeface="Calibri"/>
              </a:rPr>
              <a:t>seamless</a:t>
            </a:r>
            <a:r>
              <a:rPr sz="1200" spc="7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transition</a:t>
            </a:r>
            <a:r>
              <a:rPr sz="1200" spc="10" dirty="0">
                <a:latin typeface="Calibri"/>
                <a:cs typeface="Calibri"/>
              </a:rPr>
              <a:t>.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92541" y="4900676"/>
            <a:ext cx="3565525" cy="781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2839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chemeClr val="tx2"/>
                </a:solidFill>
                <a:latin typeface="Calibri"/>
                <a:cs typeface="Calibri"/>
              </a:rPr>
              <a:t>Installation</a:t>
            </a:r>
            <a:r>
              <a:rPr sz="1200" b="1" spc="5" dirty="0">
                <a:solidFill>
                  <a:schemeClr val="tx2"/>
                </a:solidFill>
                <a:latin typeface="Calibri"/>
                <a:cs typeface="Calibri"/>
              </a:rPr>
              <a:t> Capacity</a:t>
            </a:r>
            <a:endParaRPr sz="1200" dirty="0">
              <a:solidFill>
                <a:schemeClr val="tx2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 marR="5080" algn="ctr">
              <a:lnSpc>
                <a:spcPct val="105000"/>
              </a:lnSpc>
            </a:pP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Each installer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on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an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average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can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install </a:t>
            </a:r>
            <a:r>
              <a:rPr sz="1200" b="1" dirty="0">
                <a:solidFill>
                  <a:srgbClr val="7F7F7F"/>
                </a:solidFill>
                <a:latin typeface="Calibri"/>
                <a:cs typeface="Calibri"/>
              </a:rPr>
              <a:t>5 – </a:t>
            </a:r>
            <a:r>
              <a:rPr sz="1200" b="1" spc="5" dirty="0">
                <a:solidFill>
                  <a:srgbClr val="7F7F7F"/>
                </a:solidFill>
                <a:latin typeface="Calibri"/>
                <a:cs typeface="Calibri"/>
              </a:rPr>
              <a:t>10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devices on 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a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daily</a:t>
            </a:r>
            <a:r>
              <a:rPr sz="1200" spc="2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basis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74561" y="2406396"/>
            <a:ext cx="148145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chemeClr val="tx2"/>
                </a:solidFill>
                <a:latin typeface="Calibri"/>
                <a:cs typeface="Calibri"/>
              </a:rPr>
              <a:t>Dedicated</a:t>
            </a:r>
            <a:r>
              <a:rPr sz="1400" b="1" spc="-2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chemeClr val="tx2"/>
                </a:solidFill>
                <a:latin typeface="Calibri"/>
                <a:cs typeface="Calibri"/>
              </a:rPr>
              <a:t>installers</a:t>
            </a:r>
            <a:endParaRPr sz="14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84303" y="2824988"/>
            <a:ext cx="3059430" cy="38862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7985" marR="5080" indent="-375920">
              <a:lnSpc>
                <a:spcPts val="1420"/>
              </a:lnSpc>
              <a:spcBef>
                <a:spcPts val="160"/>
              </a:spcBef>
            </a:pP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Service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technicians will be deployed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at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the plant 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for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an </a:t>
            </a: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expedited installation</a:t>
            </a:r>
            <a:r>
              <a:rPr sz="1200" spc="3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process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99986" y="4897628"/>
            <a:ext cx="102679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" dirty="0">
                <a:solidFill>
                  <a:schemeClr val="tx2"/>
                </a:solidFill>
                <a:latin typeface="Calibri"/>
                <a:cs typeface="Calibri"/>
              </a:rPr>
              <a:t>Dedicated</a:t>
            </a:r>
            <a:r>
              <a:rPr sz="1200" b="1" spc="-4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200" b="1" spc="5" dirty="0">
                <a:solidFill>
                  <a:schemeClr val="tx2"/>
                </a:solidFill>
                <a:latin typeface="Calibri"/>
                <a:cs typeface="Calibri"/>
              </a:rPr>
              <a:t>KAM</a:t>
            </a:r>
            <a:endParaRPr sz="12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35294" y="5278628"/>
            <a:ext cx="2959100" cy="3975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635" marR="5080" indent="-115570">
              <a:lnSpc>
                <a:spcPct val="103299"/>
              </a:lnSpc>
              <a:spcBef>
                <a:spcPts val="50"/>
              </a:spcBef>
            </a:pPr>
            <a:r>
              <a:rPr sz="1200" dirty="0">
                <a:solidFill>
                  <a:srgbClr val="7F7F7F"/>
                </a:solidFill>
                <a:latin typeface="Calibri"/>
                <a:cs typeface="Calibri"/>
              </a:rPr>
              <a:t>A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Key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Account </a:t>
            </a:r>
            <a:r>
              <a:rPr sz="1200" spc="10" dirty="0">
                <a:solidFill>
                  <a:srgbClr val="7F7F7F"/>
                </a:solidFill>
                <a:latin typeface="Calibri"/>
                <a:cs typeface="Calibri"/>
              </a:rPr>
              <a:t>Manager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will be assigned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for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all  coordination pertaining </a:t>
            </a:r>
            <a:r>
              <a:rPr sz="1200" spc="-5" dirty="0">
                <a:solidFill>
                  <a:srgbClr val="7F7F7F"/>
                </a:solidFill>
                <a:latin typeface="Calibri"/>
                <a:cs typeface="Calibri"/>
              </a:rPr>
              <a:t>to</a:t>
            </a:r>
            <a:r>
              <a:rPr sz="1200" spc="-1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200" spc="5" dirty="0">
                <a:solidFill>
                  <a:srgbClr val="7F7F7F"/>
                </a:solidFill>
                <a:latin typeface="Calibri"/>
                <a:cs typeface="Calibri"/>
              </a:rPr>
              <a:t>implementation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F48459-0DAF-4531-BBE1-D91BCEBE06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20" y="-3171"/>
            <a:ext cx="1185904" cy="11859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E29E72-E2E8-42EA-AF85-DBBA02D315C6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0970" y="1680972"/>
            <a:ext cx="3039745" cy="1007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70" dirty="0">
                <a:solidFill>
                  <a:srgbClr val="7F7F7F"/>
                </a:solidFill>
                <a:latin typeface="Calibri"/>
                <a:cs typeface="Calibri"/>
              </a:rPr>
              <a:t>Shree</a:t>
            </a:r>
            <a:r>
              <a:rPr sz="3200" spc="-18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3200" spc="-85" dirty="0">
                <a:solidFill>
                  <a:srgbClr val="7F7F7F"/>
                </a:solidFill>
                <a:latin typeface="Calibri"/>
                <a:cs typeface="Calibri"/>
              </a:rPr>
              <a:t>Cement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3200" b="1" spc="-80" dirty="0">
                <a:solidFill>
                  <a:srgbClr val="3FA9B3"/>
                </a:solidFill>
                <a:latin typeface="Calibri"/>
                <a:cs typeface="Calibri"/>
              </a:rPr>
              <a:t>increased</a:t>
            </a:r>
            <a:r>
              <a:rPr sz="3200" b="1" spc="-204" dirty="0">
                <a:solidFill>
                  <a:srgbClr val="3FA9B3"/>
                </a:solidFill>
                <a:latin typeface="Calibri"/>
                <a:cs typeface="Calibri"/>
              </a:rPr>
              <a:t> </a:t>
            </a:r>
            <a:r>
              <a:rPr sz="3200" b="1" spc="-80" dirty="0">
                <a:solidFill>
                  <a:srgbClr val="3FA9B3"/>
                </a:solidFill>
                <a:latin typeface="Calibri"/>
                <a:cs typeface="Calibri"/>
              </a:rPr>
              <a:t>visibility,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10970" y="2671572"/>
            <a:ext cx="406463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80" dirty="0">
                <a:solidFill>
                  <a:srgbClr val="3FA9B3"/>
                </a:solidFill>
                <a:latin typeface="Calibri"/>
                <a:cs typeface="Calibri"/>
              </a:rPr>
              <a:t>optimized </a:t>
            </a:r>
            <a:r>
              <a:rPr sz="3200" b="1" spc="-60" dirty="0">
                <a:solidFill>
                  <a:srgbClr val="3FA9B3"/>
                </a:solidFill>
                <a:latin typeface="Calibri"/>
                <a:cs typeface="Calibri"/>
              </a:rPr>
              <a:t>TAT </a:t>
            </a:r>
            <a:r>
              <a:rPr sz="3200" b="1" dirty="0">
                <a:solidFill>
                  <a:srgbClr val="3FA9B3"/>
                </a:solidFill>
                <a:latin typeface="Calibri"/>
                <a:cs typeface="Calibri"/>
              </a:rPr>
              <a:t>&amp;</a:t>
            </a:r>
            <a:r>
              <a:rPr sz="3200" b="1" spc="-395" dirty="0">
                <a:solidFill>
                  <a:srgbClr val="3FA9B3"/>
                </a:solidFill>
                <a:latin typeface="Calibri"/>
                <a:cs typeface="Calibri"/>
              </a:rPr>
              <a:t> </a:t>
            </a:r>
            <a:r>
              <a:rPr sz="3200" b="1" spc="-90" dirty="0">
                <a:solidFill>
                  <a:srgbClr val="3FA9B3"/>
                </a:solidFill>
                <a:latin typeface="Calibri"/>
                <a:cs typeface="Calibri"/>
              </a:rPr>
              <a:t>reduced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10970" y="3153156"/>
            <a:ext cx="158686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80" dirty="0">
                <a:solidFill>
                  <a:srgbClr val="3FA9B3"/>
                </a:solidFill>
                <a:latin typeface="Calibri"/>
                <a:cs typeface="Calibri"/>
              </a:rPr>
              <a:t>pilferages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2133" y="959611"/>
            <a:ext cx="609600" cy="2128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800" i="1" dirty="0">
                <a:solidFill>
                  <a:srgbClr val="D9D9D9"/>
                </a:solidFill>
                <a:latin typeface="Arial"/>
                <a:cs typeface="Arial"/>
              </a:rPr>
              <a:t>“</a:t>
            </a:r>
            <a:endParaRPr sz="13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5435" y="1181100"/>
            <a:ext cx="3533775" cy="88836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98450" marR="5080" indent="-285750">
              <a:lnSpc>
                <a:spcPct val="101400"/>
              </a:lnSpc>
              <a:spcBef>
                <a:spcPts val="75"/>
              </a:spcBef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1400" b="1" spc="25" dirty="0">
                <a:solidFill>
                  <a:schemeClr val="tx2"/>
                </a:solidFill>
                <a:latin typeface="Calibri"/>
                <a:cs typeface="Calibri"/>
              </a:rPr>
              <a:t>Client </a:t>
            </a:r>
            <a:r>
              <a:rPr sz="1400" b="1" spc="30" dirty="0">
                <a:solidFill>
                  <a:schemeClr val="tx2"/>
                </a:solidFill>
                <a:latin typeface="Calibri"/>
                <a:cs typeface="Calibri"/>
              </a:rPr>
              <a:t>wanted </a:t>
            </a:r>
            <a:r>
              <a:rPr sz="1400" b="1" spc="15" dirty="0">
                <a:solidFill>
                  <a:schemeClr val="tx2"/>
                </a:solidFill>
                <a:latin typeface="Calibri"/>
                <a:cs typeface="Calibri"/>
              </a:rPr>
              <a:t>to </a:t>
            </a:r>
            <a:r>
              <a:rPr sz="1400" b="1" spc="25" dirty="0">
                <a:solidFill>
                  <a:schemeClr val="tx2"/>
                </a:solidFill>
                <a:latin typeface="Calibri"/>
                <a:cs typeface="Calibri"/>
              </a:rPr>
              <a:t>gain </a:t>
            </a:r>
            <a:r>
              <a:rPr sz="1400" b="1" spc="30" dirty="0">
                <a:solidFill>
                  <a:schemeClr val="tx2"/>
                </a:solidFill>
                <a:latin typeface="Calibri"/>
                <a:cs typeface="Calibri"/>
              </a:rPr>
              <a:t>visibility </a:t>
            </a:r>
            <a:r>
              <a:rPr sz="1400" b="1" spc="15" dirty="0">
                <a:solidFill>
                  <a:schemeClr val="tx2"/>
                </a:solidFill>
                <a:latin typeface="Calibri"/>
                <a:cs typeface="Calibri"/>
              </a:rPr>
              <a:t>of </a:t>
            </a:r>
            <a:r>
              <a:rPr sz="1400" b="1" spc="20" dirty="0">
                <a:solidFill>
                  <a:schemeClr val="tx2"/>
                </a:solidFill>
                <a:latin typeface="Calibri"/>
                <a:cs typeface="Calibri"/>
              </a:rPr>
              <a:t>all  </a:t>
            </a:r>
            <a:r>
              <a:rPr sz="1400" b="1" spc="30" dirty="0">
                <a:solidFill>
                  <a:schemeClr val="tx2"/>
                </a:solidFill>
                <a:latin typeface="Calibri"/>
                <a:cs typeface="Calibri"/>
              </a:rPr>
              <a:t>movements </a:t>
            </a:r>
            <a:r>
              <a:rPr sz="1400" b="1" dirty="0">
                <a:solidFill>
                  <a:schemeClr val="tx2"/>
                </a:solidFill>
                <a:latin typeface="Calibri"/>
                <a:cs typeface="Calibri"/>
              </a:rPr>
              <a:t>&amp; </a:t>
            </a:r>
            <a:r>
              <a:rPr sz="1400" b="1" spc="30" dirty="0">
                <a:solidFill>
                  <a:schemeClr val="tx2"/>
                </a:solidFill>
                <a:latin typeface="Calibri"/>
                <a:cs typeface="Calibri"/>
              </a:rPr>
              <a:t>understand </a:t>
            </a:r>
            <a:r>
              <a:rPr sz="1400" b="1" spc="20" dirty="0">
                <a:solidFill>
                  <a:schemeClr val="tx2"/>
                </a:solidFill>
                <a:latin typeface="Calibri"/>
                <a:cs typeface="Calibri"/>
              </a:rPr>
              <a:t>the </a:t>
            </a:r>
            <a:r>
              <a:rPr sz="1400" b="1" spc="30" dirty="0">
                <a:solidFill>
                  <a:schemeClr val="tx2"/>
                </a:solidFill>
                <a:latin typeface="Calibri"/>
                <a:cs typeface="Calibri"/>
              </a:rPr>
              <a:t>root-cause  </a:t>
            </a:r>
            <a:r>
              <a:rPr sz="1400" b="1" spc="15" dirty="0">
                <a:solidFill>
                  <a:schemeClr val="tx2"/>
                </a:solidFill>
                <a:latin typeface="Calibri"/>
                <a:cs typeface="Calibri"/>
              </a:rPr>
              <a:t>of </a:t>
            </a:r>
            <a:r>
              <a:rPr sz="1400" b="1" spc="30" dirty="0">
                <a:solidFill>
                  <a:schemeClr val="tx2"/>
                </a:solidFill>
                <a:latin typeface="Calibri"/>
                <a:cs typeface="Calibri"/>
              </a:rPr>
              <a:t>sub-optimal logistics movement which  </a:t>
            </a:r>
            <a:r>
              <a:rPr sz="1400" b="1" spc="20" dirty="0">
                <a:solidFill>
                  <a:schemeClr val="tx2"/>
                </a:solidFill>
                <a:latin typeface="Calibri"/>
                <a:cs typeface="Calibri"/>
              </a:rPr>
              <a:t>led </a:t>
            </a:r>
            <a:r>
              <a:rPr sz="1400" b="1" spc="15" dirty="0">
                <a:solidFill>
                  <a:schemeClr val="tx2"/>
                </a:solidFill>
                <a:latin typeface="Calibri"/>
                <a:cs typeface="Calibri"/>
              </a:rPr>
              <a:t>to </a:t>
            </a:r>
            <a:r>
              <a:rPr sz="1400" b="1" spc="25" dirty="0">
                <a:solidFill>
                  <a:schemeClr val="tx2"/>
                </a:solidFill>
                <a:latin typeface="Calibri"/>
                <a:cs typeface="Calibri"/>
              </a:rPr>
              <a:t>high </a:t>
            </a:r>
            <a:r>
              <a:rPr sz="1400" b="1" spc="30" dirty="0">
                <a:solidFill>
                  <a:schemeClr val="tx2"/>
                </a:solidFill>
                <a:latin typeface="Calibri"/>
                <a:cs typeface="Calibri"/>
              </a:rPr>
              <a:t>operational</a:t>
            </a:r>
            <a:r>
              <a:rPr sz="1400" b="1" spc="229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400" b="1" spc="25" dirty="0">
                <a:solidFill>
                  <a:schemeClr val="tx2"/>
                </a:solidFill>
                <a:latin typeface="Calibri"/>
                <a:cs typeface="Calibri"/>
              </a:rPr>
              <a:t>costs</a:t>
            </a:r>
            <a:endParaRPr sz="14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5435" y="2244851"/>
            <a:ext cx="3524885" cy="4636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07100"/>
              </a:lnSpc>
              <a:spcBef>
                <a:spcPts val="100"/>
              </a:spcBef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1400" b="1" spc="30" dirty="0">
                <a:solidFill>
                  <a:schemeClr val="tx2"/>
                </a:solidFill>
                <a:latin typeface="Calibri"/>
                <a:cs typeface="Calibri"/>
              </a:rPr>
              <a:t>LocoNav provided state-of-art telematics  solution </a:t>
            </a:r>
            <a:r>
              <a:rPr sz="1400" b="1" spc="25" dirty="0">
                <a:solidFill>
                  <a:schemeClr val="tx2"/>
                </a:solidFill>
                <a:latin typeface="Calibri"/>
                <a:cs typeface="Calibri"/>
              </a:rPr>
              <a:t>for </a:t>
            </a:r>
            <a:r>
              <a:rPr sz="1400" b="1" spc="20" dirty="0">
                <a:solidFill>
                  <a:schemeClr val="tx2"/>
                </a:solidFill>
                <a:latin typeface="Calibri"/>
                <a:cs typeface="Calibri"/>
              </a:rPr>
              <a:t>the </a:t>
            </a:r>
            <a:r>
              <a:rPr sz="1400" b="1" spc="25" dirty="0">
                <a:solidFill>
                  <a:schemeClr val="tx2"/>
                </a:solidFill>
                <a:latin typeface="Calibri"/>
                <a:cs typeface="Calibri"/>
              </a:rPr>
              <a:t>entire</a:t>
            </a:r>
            <a:r>
              <a:rPr sz="1400" b="1" spc="204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400" b="1" spc="25" dirty="0">
                <a:solidFill>
                  <a:schemeClr val="tx2"/>
                </a:solidFill>
                <a:latin typeface="Calibri"/>
                <a:cs typeface="Calibri"/>
              </a:rPr>
              <a:t>fleet</a:t>
            </a:r>
            <a:endParaRPr sz="14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55435" y="2921508"/>
            <a:ext cx="3590290" cy="4552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98450" marR="5080" indent="-285750">
              <a:lnSpc>
                <a:spcPct val="101400"/>
              </a:lnSpc>
              <a:spcBef>
                <a:spcPts val="75"/>
              </a:spcBef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1400" b="1" spc="30" dirty="0">
                <a:solidFill>
                  <a:schemeClr val="tx2"/>
                </a:solidFill>
                <a:latin typeface="Calibri"/>
                <a:cs typeface="Calibri"/>
              </a:rPr>
              <a:t>Visibility </a:t>
            </a:r>
            <a:r>
              <a:rPr sz="1400" b="1" spc="15" dirty="0">
                <a:solidFill>
                  <a:schemeClr val="tx2"/>
                </a:solidFill>
                <a:latin typeface="Calibri"/>
                <a:cs typeface="Calibri"/>
              </a:rPr>
              <a:t>of </a:t>
            </a:r>
            <a:r>
              <a:rPr sz="1400" b="1" spc="20" dirty="0">
                <a:solidFill>
                  <a:schemeClr val="tx2"/>
                </a:solidFill>
                <a:latin typeface="Calibri"/>
                <a:cs typeface="Calibri"/>
              </a:rPr>
              <a:t>all </a:t>
            </a:r>
            <a:r>
              <a:rPr sz="1400" b="1" spc="30" dirty="0">
                <a:solidFill>
                  <a:schemeClr val="tx2"/>
                </a:solidFill>
                <a:latin typeface="Calibri"/>
                <a:cs typeface="Calibri"/>
              </a:rPr>
              <a:t>consignments increased </a:t>
            </a:r>
            <a:r>
              <a:rPr sz="1400" b="1" spc="20" dirty="0">
                <a:solidFill>
                  <a:schemeClr val="tx2"/>
                </a:solidFill>
                <a:latin typeface="Calibri"/>
                <a:cs typeface="Calibri"/>
              </a:rPr>
              <a:t>by  </a:t>
            </a:r>
            <a:r>
              <a:rPr sz="1400" b="1" spc="25" dirty="0">
                <a:solidFill>
                  <a:schemeClr val="tx2"/>
                </a:solidFill>
                <a:latin typeface="Calibri"/>
                <a:cs typeface="Calibri"/>
              </a:rPr>
              <a:t>more than</a:t>
            </a:r>
            <a:r>
              <a:rPr sz="1400" b="1" spc="120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400" b="1" spc="25" dirty="0">
                <a:solidFill>
                  <a:schemeClr val="tx2"/>
                </a:solidFill>
                <a:latin typeface="Calibri"/>
                <a:cs typeface="Calibri"/>
              </a:rPr>
              <a:t>50%</a:t>
            </a:r>
            <a:endParaRPr sz="14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55435" y="3567684"/>
            <a:ext cx="3546475" cy="4552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98450" marR="5080" indent="-285750">
              <a:lnSpc>
                <a:spcPct val="101400"/>
              </a:lnSpc>
              <a:spcBef>
                <a:spcPts val="75"/>
              </a:spcBef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1400" b="1" spc="30" dirty="0">
                <a:solidFill>
                  <a:schemeClr val="tx2"/>
                </a:solidFill>
                <a:latin typeface="Calibri"/>
                <a:cs typeface="Calibri"/>
              </a:rPr>
              <a:t>Integrated </a:t>
            </a:r>
            <a:r>
              <a:rPr sz="1400" b="1" spc="25" dirty="0">
                <a:solidFill>
                  <a:schemeClr val="tx2"/>
                </a:solidFill>
                <a:latin typeface="Calibri"/>
                <a:cs typeface="Calibri"/>
              </a:rPr>
              <a:t>with their </a:t>
            </a:r>
            <a:r>
              <a:rPr sz="1400" b="1" spc="30" dirty="0">
                <a:solidFill>
                  <a:schemeClr val="tx2"/>
                </a:solidFill>
                <a:latin typeface="Calibri"/>
                <a:cs typeface="Calibri"/>
              </a:rPr>
              <a:t>internal </a:t>
            </a:r>
            <a:r>
              <a:rPr sz="1400" b="1" spc="20" dirty="0">
                <a:solidFill>
                  <a:schemeClr val="tx2"/>
                </a:solidFill>
                <a:latin typeface="Calibri"/>
                <a:cs typeface="Calibri"/>
              </a:rPr>
              <a:t>ERP </a:t>
            </a:r>
            <a:r>
              <a:rPr sz="1400" b="1" spc="25" dirty="0">
                <a:solidFill>
                  <a:schemeClr val="tx2"/>
                </a:solidFill>
                <a:latin typeface="Calibri"/>
                <a:cs typeface="Calibri"/>
              </a:rPr>
              <a:t>system  </a:t>
            </a:r>
            <a:r>
              <a:rPr sz="1400" b="1" spc="20" dirty="0">
                <a:solidFill>
                  <a:schemeClr val="tx2"/>
                </a:solidFill>
                <a:latin typeface="Calibri"/>
                <a:cs typeface="Calibri"/>
              </a:rPr>
              <a:t>for </a:t>
            </a:r>
            <a:r>
              <a:rPr sz="1400" b="1" spc="30" dirty="0">
                <a:solidFill>
                  <a:schemeClr val="tx2"/>
                </a:solidFill>
                <a:latin typeface="Calibri"/>
                <a:cs typeface="Calibri"/>
              </a:rPr>
              <a:t>automated shipment</a:t>
            </a:r>
            <a:r>
              <a:rPr sz="1400" b="1" spc="15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400" b="1" spc="30" dirty="0">
                <a:solidFill>
                  <a:schemeClr val="tx2"/>
                </a:solidFill>
                <a:latin typeface="Calibri"/>
                <a:cs typeface="Calibri"/>
              </a:rPr>
              <a:t>tracking</a:t>
            </a:r>
            <a:endParaRPr sz="14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55435" y="4216908"/>
            <a:ext cx="293306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1400" b="1" spc="30" dirty="0">
                <a:solidFill>
                  <a:schemeClr val="tx2"/>
                </a:solidFill>
                <a:latin typeface="Calibri"/>
                <a:cs typeface="Calibri"/>
              </a:rPr>
              <a:t>Have market leading In-Plant</a:t>
            </a:r>
            <a:r>
              <a:rPr sz="1400" b="1" spc="114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1400" b="1" spc="25" dirty="0">
                <a:solidFill>
                  <a:schemeClr val="tx2"/>
                </a:solidFill>
                <a:latin typeface="Calibri"/>
                <a:cs typeface="Calibri"/>
              </a:rPr>
              <a:t>TAT</a:t>
            </a:r>
            <a:endParaRPr sz="14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82794" y="2876804"/>
            <a:ext cx="758825" cy="2128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800" i="1" dirty="0">
                <a:solidFill>
                  <a:srgbClr val="D9D9D9"/>
                </a:solidFill>
                <a:latin typeface="Calibri"/>
                <a:cs typeface="Calibri"/>
              </a:rPr>
              <a:t>”</a:t>
            </a:r>
            <a:endParaRPr sz="13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3499" y="233678"/>
            <a:ext cx="438086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34870" algn="l"/>
                <a:tab pos="2423795" algn="l"/>
              </a:tabLst>
            </a:pPr>
            <a:r>
              <a:rPr sz="2500" b="1" dirty="0">
                <a:solidFill>
                  <a:schemeClr val="tx2"/>
                </a:solidFill>
                <a:latin typeface="Calibri"/>
                <a:cs typeface="Calibri"/>
              </a:rPr>
              <a:t>Success </a:t>
            </a:r>
            <a:r>
              <a:rPr sz="2500" b="1" spc="-5" dirty="0">
                <a:solidFill>
                  <a:schemeClr val="tx2"/>
                </a:solidFill>
                <a:latin typeface="Calibri"/>
                <a:cs typeface="Calibri"/>
              </a:rPr>
              <a:t>Stories	</a:t>
            </a:r>
            <a:r>
              <a:rPr sz="2500" dirty="0">
                <a:solidFill>
                  <a:schemeClr val="tx2"/>
                </a:solidFill>
                <a:latin typeface="Calibri"/>
                <a:cs typeface="Calibri"/>
              </a:rPr>
              <a:t>|	</a:t>
            </a:r>
            <a:r>
              <a:rPr sz="2500" spc="-10" dirty="0">
                <a:solidFill>
                  <a:schemeClr val="tx2"/>
                </a:solidFill>
                <a:latin typeface="Calibri"/>
                <a:cs typeface="Calibri"/>
              </a:rPr>
              <a:t>Shree</a:t>
            </a:r>
            <a:r>
              <a:rPr sz="2500" spc="-55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sz="2500" spc="-5" dirty="0">
                <a:solidFill>
                  <a:schemeClr val="tx2"/>
                </a:solidFill>
                <a:latin typeface="Calibri"/>
                <a:cs typeface="Calibri"/>
              </a:rPr>
              <a:t>Cements</a:t>
            </a:r>
            <a:endParaRPr sz="25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086779" y="1192390"/>
            <a:ext cx="207931" cy="1975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086779" y="2304338"/>
            <a:ext cx="207931" cy="1975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086779" y="4233379"/>
            <a:ext cx="207931" cy="1975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086779" y="2941294"/>
            <a:ext cx="207931" cy="1975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086779" y="3576205"/>
            <a:ext cx="207931" cy="1975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812" y="4865370"/>
            <a:ext cx="1300480" cy="1992630"/>
          </a:xfrm>
          <a:custGeom>
            <a:avLst/>
            <a:gdLst/>
            <a:ahLst/>
            <a:cxnLst/>
            <a:rect l="l" t="t" r="r" b="b"/>
            <a:pathLst>
              <a:path w="1300480" h="1992629">
                <a:moveTo>
                  <a:pt x="0" y="0"/>
                </a:moveTo>
                <a:lnTo>
                  <a:pt x="1300238" y="0"/>
                </a:lnTo>
                <a:lnTo>
                  <a:pt x="1300238" y="1992629"/>
                </a:lnTo>
                <a:lnTo>
                  <a:pt x="0" y="199262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5812" y="4865370"/>
            <a:ext cx="1300480" cy="1992630"/>
          </a:xfrm>
          <a:custGeom>
            <a:avLst/>
            <a:gdLst/>
            <a:ahLst/>
            <a:cxnLst/>
            <a:rect l="l" t="t" r="r" b="b"/>
            <a:pathLst>
              <a:path w="1300480" h="1992629">
                <a:moveTo>
                  <a:pt x="0" y="0"/>
                </a:moveTo>
                <a:lnTo>
                  <a:pt x="1300240" y="0"/>
                </a:lnTo>
                <a:lnTo>
                  <a:pt x="1300240" y="1992629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5812" y="4865370"/>
            <a:ext cx="0" cy="1992630"/>
          </a:xfrm>
          <a:custGeom>
            <a:avLst/>
            <a:gdLst/>
            <a:ahLst/>
            <a:cxnLst/>
            <a:rect l="l" t="t" r="r" b="b"/>
            <a:pathLst>
              <a:path h="1992629">
                <a:moveTo>
                  <a:pt x="0" y="1992629"/>
                </a:moveTo>
                <a:lnTo>
                  <a:pt x="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0" y="1981200"/>
            <a:ext cx="10287000" cy="4876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09A27C7-814F-4D62-BC59-B2FCAB2BB1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20" y="-3171"/>
            <a:ext cx="1185904" cy="118590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553DEA3-C71D-443A-9B43-AD14A84E4D48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4818" y="3813302"/>
            <a:ext cx="2342515" cy="465455"/>
          </a:xfrm>
          <a:custGeom>
            <a:avLst/>
            <a:gdLst/>
            <a:ahLst/>
            <a:cxnLst/>
            <a:rect l="l" t="t" r="r" b="b"/>
            <a:pathLst>
              <a:path w="2342515" h="465454">
                <a:moveTo>
                  <a:pt x="2109591" y="0"/>
                </a:moveTo>
                <a:lnTo>
                  <a:pt x="0" y="0"/>
                </a:lnTo>
                <a:lnTo>
                  <a:pt x="0" y="465124"/>
                </a:lnTo>
                <a:lnTo>
                  <a:pt x="2109591" y="465124"/>
                </a:lnTo>
                <a:lnTo>
                  <a:pt x="2342141" y="232562"/>
                </a:lnTo>
                <a:lnTo>
                  <a:pt x="2109591" y="0"/>
                </a:lnTo>
                <a:close/>
              </a:path>
            </a:pathLst>
          </a:custGeom>
          <a:solidFill>
            <a:srgbClr val="3E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4818" y="3813302"/>
            <a:ext cx="2342515" cy="465455"/>
          </a:xfrm>
          <a:custGeom>
            <a:avLst/>
            <a:gdLst/>
            <a:ahLst/>
            <a:cxnLst/>
            <a:rect l="l" t="t" r="r" b="b"/>
            <a:pathLst>
              <a:path w="2342515" h="465454">
                <a:moveTo>
                  <a:pt x="0" y="0"/>
                </a:moveTo>
                <a:lnTo>
                  <a:pt x="2109591" y="0"/>
                </a:lnTo>
                <a:lnTo>
                  <a:pt x="2342151" y="232563"/>
                </a:lnTo>
                <a:lnTo>
                  <a:pt x="2109591" y="465123"/>
                </a:lnTo>
                <a:lnTo>
                  <a:pt x="0" y="465123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3A8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4820" y="1427848"/>
            <a:ext cx="2342515" cy="465455"/>
          </a:xfrm>
          <a:custGeom>
            <a:avLst/>
            <a:gdLst/>
            <a:ahLst/>
            <a:cxnLst/>
            <a:rect l="l" t="t" r="r" b="b"/>
            <a:pathLst>
              <a:path w="2342515" h="465455">
                <a:moveTo>
                  <a:pt x="2109590" y="0"/>
                </a:moveTo>
                <a:lnTo>
                  <a:pt x="0" y="0"/>
                </a:lnTo>
                <a:lnTo>
                  <a:pt x="0" y="465124"/>
                </a:lnTo>
                <a:lnTo>
                  <a:pt x="2109590" y="465124"/>
                </a:lnTo>
                <a:lnTo>
                  <a:pt x="2342140" y="232562"/>
                </a:lnTo>
                <a:lnTo>
                  <a:pt x="2109590" y="0"/>
                </a:lnTo>
                <a:close/>
              </a:path>
            </a:pathLst>
          </a:custGeom>
          <a:solidFill>
            <a:srgbClr val="3E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74820" y="1427848"/>
            <a:ext cx="2342515" cy="465455"/>
          </a:xfrm>
          <a:custGeom>
            <a:avLst/>
            <a:gdLst/>
            <a:ahLst/>
            <a:cxnLst/>
            <a:rect l="l" t="t" r="r" b="b"/>
            <a:pathLst>
              <a:path w="2342515" h="465455">
                <a:moveTo>
                  <a:pt x="0" y="0"/>
                </a:moveTo>
                <a:lnTo>
                  <a:pt x="2109591" y="0"/>
                </a:lnTo>
                <a:lnTo>
                  <a:pt x="2342151" y="232563"/>
                </a:lnTo>
                <a:lnTo>
                  <a:pt x="2109591" y="465123"/>
                </a:lnTo>
                <a:lnTo>
                  <a:pt x="0" y="465123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3A8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46685" y="462343"/>
            <a:ext cx="1692910" cy="810260"/>
          </a:xfrm>
          <a:custGeom>
            <a:avLst/>
            <a:gdLst/>
            <a:ahLst/>
            <a:cxnLst/>
            <a:rect l="l" t="t" r="r" b="b"/>
            <a:pathLst>
              <a:path w="1692909" h="810260">
                <a:moveTo>
                  <a:pt x="0" y="0"/>
                </a:moveTo>
                <a:lnTo>
                  <a:pt x="1692640" y="0"/>
                </a:lnTo>
                <a:lnTo>
                  <a:pt x="1692640" y="810164"/>
                </a:lnTo>
                <a:lnTo>
                  <a:pt x="0" y="810164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57874" y="937259"/>
            <a:ext cx="8449945" cy="50906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5" dirty="0">
                <a:solidFill>
                  <a:srgbClr val="7F7F7F"/>
                </a:solidFill>
                <a:latin typeface="Calibri"/>
                <a:cs typeface="Calibri"/>
              </a:rPr>
              <a:t>LocoNav’s </a:t>
            </a:r>
            <a:r>
              <a:rPr sz="1400" spc="60" dirty="0">
                <a:solidFill>
                  <a:srgbClr val="7F7F7F"/>
                </a:solidFill>
                <a:latin typeface="Calibri"/>
                <a:cs typeface="Calibri"/>
              </a:rPr>
              <a:t>platform </a:t>
            </a:r>
            <a:r>
              <a:rPr sz="1400" spc="50" dirty="0">
                <a:solidFill>
                  <a:srgbClr val="7F7F7F"/>
                </a:solidFill>
                <a:latin typeface="Calibri"/>
                <a:cs typeface="Calibri"/>
              </a:rPr>
              <a:t>has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helped </a:t>
            </a:r>
            <a:r>
              <a:rPr sz="1400" spc="60" dirty="0">
                <a:solidFill>
                  <a:srgbClr val="7F7F7F"/>
                </a:solidFill>
                <a:latin typeface="Calibri"/>
                <a:cs typeface="Calibri"/>
              </a:rPr>
              <a:t>clients </a:t>
            </a:r>
            <a:r>
              <a:rPr sz="1400" spc="35" dirty="0">
                <a:solidFill>
                  <a:srgbClr val="7F7F7F"/>
                </a:solidFill>
                <a:latin typeface="Calibri"/>
                <a:cs typeface="Calibri"/>
              </a:rPr>
              <a:t>in </a:t>
            </a:r>
            <a:r>
              <a:rPr sz="1400" spc="60" dirty="0">
                <a:solidFill>
                  <a:srgbClr val="7F7F7F"/>
                </a:solidFill>
                <a:latin typeface="Calibri"/>
                <a:cs typeface="Calibri"/>
              </a:rPr>
              <a:t>both,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increasing productivity </a:t>
            </a:r>
            <a:r>
              <a:rPr sz="1400" spc="35" dirty="0">
                <a:solidFill>
                  <a:srgbClr val="7F7F7F"/>
                </a:solidFill>
                <a:latin typeface="Calibri"/>
                <a:cs typeface="Calibri"/>
              </a:rPr>
              <a:t>as </a:t>
            </a:r>
            <a:r>
              <a:rPr sz="1400" spc="55" dirty="0">
                <a:solidFill>
                  <a:srgbClr val="7F7F7F"/>
                </a:solidFill>
                <a:latin typeface="Calibri"/>
                <a:cs typeface="Calibri"/>
              </a:rPr>
              <a:t>well </a:t>
            </a:r>
            <a:r>
              <a:rPr sz="1400" spc="35" dirty="0">
                <a:solidFill>
                  <a:srgbClr val="7F7F7F"/>
                </a:solidFill>
                <a:latin typeface="Calibri"/>
                <a:cs typeface="Calibri"/>
              </a:rPr>
              <a:t>as </a:t>
            </a:r>
            <a:r>
              <a:rPr sz="1400" spc="55" dirty="0">
                <a:solidFill>
                  <a:srgbClr val="7F7F7F"/>
                </a:solidFill>
                <a:latin typeface="Calibri"/>
                <a:cs typeface="Calibri"/>
              </a:rPr>
              <a:t>saving</a:t>
            </a:r>
            <a:r>
              <a:rPr sz="1400" spc="31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00" spc="55" dirty="0">
                <a:solidFill>
                  <a:srgbClr val="7F7F7F"/>
                </a:solidFill>
                <a:latin typeface="Calibri"/>
                <a:cs typeface="Calibri"/>
              </a:rPr>
              <a:t>costs.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50" dirty="0">
              <a:latin typeface="Times New Roman"/>
              <a:cs typeface="Times New Roman"/>
            </a:endParaRPr>
          </a:p>
          <a:p>
            <a:pPr marL="231775">
              <a:lnSpc>
                <a:spcPct val="100000"/>
              </a:lnSpc>
            </a:pPr>
            <a:r>
              <a:rPr sz="1600" b="1" spc="55" dirty="0">
                <a:solidFill>
                  <a:srgbClr val="FFFFFF"/>
                </a:solidFill>
                <a:latin typeface="Calibri"/>
                <a:cs typeface="Calibri"/>
              </a:rPr>
              <a:t>Increased</a:t>
            </a:r>
            <a:r>
              <a:rPr sz="1600" b="1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50" dirty="0">
                <a:solidFill>
                  <a:srgbClr val="FFFFFF"/>
                </a:solidFill>
                <a:latin typeface="Calibri"/>
                <a:cs typeface="Calibri"/>
              </a:rPr>
              <a:t>Revenue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L="12700" marR="539750">
              <a:lnSpc>
                <a:spcPts val="1490"/>
              </a:lnSpc>
              <a:spcBef>
                <a:spcPts val="5"/>
              </a:spcBef>
            </a:pPr>
            <a:r>
              <a:rPr sz="1400" spc="60" dirty="0">
                <a:solidFill>
                  <a:srgbClr val="7F7F7F"/>
                </a:solidFill>
                <a:latin typeface="Calibri"/>
                <a:cs typeface="Calibri"/>
              </a:rPr>
              <a:t>Improved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in-plant/out-plant </a:t>
            </a:r>
            <a:r>
              <a:rPr sz="1400" spc="-25" dirty="0">
                <a:solidFill>
                  <a:srgbClr val="7F7F7F"/>
                </a:solidFill>
                <a:latin typeface="Calibri"/>
                <a:cs typeface="Calibri"/>
              </a:rPr>
              <a:t>TAT </a:t>
            </a:r>
            <a:r>
              <a:rPr sz="1400" spc="50" dirty="0">
                <a:solidFill>
                  <a:srgbClr val="7F7F7F"/>
                </a:solidFill>
                <a:latin typeface="Calibri"/>
                <a:cs typeface="Calibri"/>
              </a:rPr>
              <a:t>and faster </a:t>
            </a:r>
            <a:r>
              <a:rPr sz="1400" spc="60" dirty="0">
                <a:solidFill>
                  <a:srgbClr val="7F7F7F"/>
                </a:solidFill>
                <a:latin typeface="Calibri"/>
                <a:cs typeface="Calibri"/>
              </a:rPr>
              <a:t>return </a:t>
            </a:r>
            <a:r>
              <a:rPr sz="1400" spc="40" dirty="0">
                <a:solidFill>
                  <a:srgbClr val="7F7F7F"/>
                </a:solidFill>
                <a:latin typeface="Calibri"/>
                <a:cs typeface="Calibri"/>
              </a:rPr>
              <a:t>of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vehicles </a:t>
            </a:r>
            <a:r>
              <a:rPr sz="1400" spc="30" dirty="0">
                <a:solidFill>
                  <a:srgbClr val="7F7F7F"/>
                </a:solidFill>
                <a:latin typeface="Calibri"/>
                <a:cs typeface="Calibri"/>
              </a:rPr>
              <a:t>to </a:t>
            </a:r>
            <a:r>
              <a:rPr sz="1400" spc="50" dirty="0">
                <a:solidFill>
                  <a:srgbClr val="7F7F7F"/>
                </a:solidFill>
                <a:latin typeface="Calibri"/>
                <a:cs typeface="Calibri"/>
              </a:rPr>
              <a:t>the </a:t>
            </a:r>
            <a:r>
              <a:rPr sz="1400" spc="60" dirty="0">
                <a:solidFill>
                  <a:srgbClr val="7F7F7F"/>
                </a:solidFill>
                <a:latin typeface="Calibri"/>
                <a:cs typeface="Calibri"/>
              </a:rPr>
              <a:t>plants,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helped </a:t>
            </a:r>
            <a:r>
              <a:rPr sz="1400" spc="50" dirty="0">
                <a:solidFill>
                  <a:srgbClr val="7F7F7F"/>
                </a:solidFill>
                <a:latin typeface="Calibri"/>
                <a:cs typeface="Calibri"/>
              </a:rPr>
              <a:t>our </a:t>
            </a:r>
            <a:r>
              <a:rPr sz="1400" spc="60" dirty="0">
                <a:solidFill>
                  <a:srgbClr val="7F7F7F"/>
                </a:solidFill>
                <a:latin typeface="Calibri"/>
                <a:cs typeface="Calibri"/>
              </a:rPr>
              <a:t>clients to  increase their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productivity </a:t>
            </a:r>
            <a:r>
              <a:rPr sz="1400" spc="35" dirty="0">
                <a:solidFill>
                  <a:srgbClr val="7F7F7F"/>
                </a:solidFill>
                <a:latin typeface="Calibri"/>
                <a:cs typeface="Calibri"/>
              </a:rPr>
              <a:t>by</a:t>
            </a:r>
            <a:r>
              <a:rPr sz="1400" spc="8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00" spc="55" dirty="0">
                <a:solidFill>
                  <a:srgbClr val="7F7F7F"/>
                </a:solidFill>
                <a:latin typeface="Calibri"/>
                <a:cs typeface="Calibri"/>
              </a:rPr>
              <a:t>20%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ts val="1595"/>
              </a:lnSpc>
              <a:spcBef>
                <a:spcPts val="1395"/>
              </a:spcBef>
            </a:pPr>
            <a:r>
              <a:rPr sz="1400" b="1" spc="65" dirty="0">
                <a:solidFill>
                  <a:schemeClr val="tx2"/>
                </a:solidFill>
                <a:latin typeface="Calibri"/>
                <a:cs typeface="Calibri"/>
              </a:rPr>
              <a:t>Explanation:</a:t>
            </a:r>
            <a:endParaRPr sz="1400" dirty="0">
              <a:solidFill>
                <a:schemeClr val="tx2"/>
              </a:solidFill>
              <a:latin typeface="Calibri"/>
              <a:cs typeface="Calibri"/>
            </a:endParaRPr>
          </a:p>
          <a:p>
            <a:pPr marL="12700" marR="341630" algn="just">
              <a:lnSpc>
                <a:spcPct val="91000"/>
              </a:lnSpc>
              <a:spcBef>
                <a:spcPts val="65"/>
              </a:spcBef>
            </a:pPr>
            <a:r>
              <a:rPr sz="1400" spc="55" dirty="0">
                <a:solidFill>
                  <a:srgbClr val="7F7F7F"/>
                </a:solidFill>
                <a:latin typeface="Calibri"/>
                <a:cs typeface="Calibri"/>
              </a:rPr>
              <a:t>Initially, </a:t>
            </a:r>
            <a:r>
              <a:rPr sz="1400" spc="40" dirty="0">
                <a:solidFill>
                  <a:srgbClr val="7F7F7F"/>
                </a:solidFill>
                <a:latin typeface="Calibri"/>
                <a:cs typeface="Calibri"/>
              </a:rPr>
              <a:t>on </a:t>
            </a:r>
            <a:r>
              <a:rPr sz="1400" spc="35" dirty="0">
                <a:solidFill>
                  <a:srgbClr val="7F7F7F"/>
                </a:solidFill>
                <a:latin typeface="Calibri"/>
                <a:cs typeface="Calibri"/>
              </a:rPr>
              <a:t>an </a:t>
            </a:r>
            <a:r>
              <a:rPr sz="1400" spc="40" dirty="0">
                <a:solidFill>
                  <a:srgbClr val="7F7F7F"/>
                </a:solidFill>
                <a:latin typeface="Calibri"/>
                <a:cs typeface="Calibri"/>
              </a:rPr>
              <a:t>avg. </a:t>
            </a:r>
            <a:r>
              <a:rPr sz="1400" spc="50" dirty="0">
                <a:solidFill>
                  <a:srgbClr val="7F7F7F"/>
                </a:solidFill>
                <a:latin typeface="Calibri"/>
                <a:cs typeface="Calibri"/>
              </a:rPr>
              <a:t>our </a:t>
            </a:r>
            <a:r>
              <a:rPr sz="1400" spc="60" dirty="0">
                <a:solidFill>
                  <a:srgbClr val="7F7F7F"/>
                </a:solidFill>
                <a:latin typeface="Calibri"/>
                <a:cs typeface="Calibri"/>
              </a:rPr>
              <a:t>clients </a:t>
            </a:r>
            <a:r>
              <a:rPr sz="1400" spc="55" dirty="0">
                <a:solidFill>
                  <a:srgbClr val="7F7F7F"/>
                </a:solidFill>
                <a:latin typeface="Calibri"/>
                <a:cs typeface="Calibri"/>
              </a:rPr>
              <a:t>could only </a:t>
            </a:r>
            <a:r>
              <a:rPr sz="1400" spc="50" dirty="0">
                <a:solidFill>
                  <a:srgbClr val="7F7F7F"/>
                </a:solidFill>
                <a:latin typeface="Calibri"/>
                <a:cs typeface="Calibri"/>
              </a:rPr>
              <a:t>cater </a:t>
            </a:r>
            <a:r>
              <a:rPr sz="1400" spc="30" dirty="0">
                <a:solidFill>
                  <a:srgbClr val="7F7F7F"/>
                </a:solidFill>
                <a:latin typeface="Calibri"/>
                <a:cs typeface="Calibri"/>
              </a:rPr>
              <a:t>to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200- </a:t>
            </a:r>
            <a:r>
              <a:rPr sz="1400" spc="55" dirty="0">
                <a:solidFill>
                  <a:srgbClr val="7F7F7F"/>
                </a:solidFill>
                <a:latin typeface="Calibri"/>
                <a:cs typeface="Calibri"/>
              </a:rPr>
              <a:t>210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trucks/day </a:t>
            </a:r>
            <a:r>
              <a:rPr sz="1400" spc="50" dirty="0">
                <a:solidFill>
                  <a:srgbClr val="7F7F7F"/>
                </a:solidFill>
                <a:latin typeface="Calibri"/>
                <a:cs typeface="Calibri"/>
              </a:rPr>
              <a:t>and </a:t>
            </a:r>
            <a:r>
              <a:rPr sz="1400" spc="60" dirty="0">
                <a:solidFill>
                  <a:srgbClr val="7F7F7F"/>
                </a:solidFill>
                <a:latin typeface="Calibri"/>
                <a:cs typeface="Calibri"/>
              </a:rPr>
              <a:t>produce 8000 </a:t>
            </a:r>
            <a:r>
              <a:rPr sz="1400" spc="50" dirty="0">
                <a:solidFill>
                  <a:srgbClr val="7F7F7F"/>
                </a:solidFill>
                <a:latin typeface="Calibri"/>
                <a:cs typeface="Calibri"/>
              </a:rPr>
              <a:t>tons/day.  Now </a:t>
            </a:r>
            <a:r>
              <a:rPr sz="1400" spc="55" dirty="0">
                <a:solidFill>
                  <a:srgbClr val="7F7F7F"/>
                </a:solidFill>
                <a:latin typeface="Calibri"/>
                <a:cs typeface="Calibri"/>
              </a:rPr>
              <a:t>with </a:t>
            </a: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a </a:t>
            </a:r>
            <a:r>
              <a:rPr sz="1400" spc="55" dirty="0">
                <a:solidFill>
                  <a:srgbClr val="7F7F7F"/>
                </a:solidFill>
                <a:latin typeface="Calibri"/>
                <a:cs typeface="Calibri"/>
              </a:rPr>
              <a:t>better </a:t>
            </a:r>
            <a:r>
              <a:rPr sz="1400" spc="-40" dirty="0">
                <a:solidFill>
                  <a:srgbClr val="7F7F7F"/>
                </a:solidFill>
                <a:latin typeface="Calibri"/>
                <a:cs typeface="Calibri"/>
              </a:rPr>
              <a:t>TAT,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reduced detention </a:t>
            </a:r>
            <a:r>
              <a:rPr sz="1400" spc="55" dirty="0">
                <a:solidFill>
                  <a:srgbClr val="7F7F7F"/>
                </a:solidFill>
                <a:latin typeface="Calibri"/>
                <a:cs typeface="Calibri"/>
              </a:rPr>
              <a:t>time </a:t>
            </a:r>
            <a:r>
              <a:rPr sz="1400" spc="30" dirty="0">
                <a:solidFill>
                  <a:srgbClr val="7F7F7F"/>
                </a:solidFill>
                <a:latin typeface="Calibri"/>
                <a:cs typeface="Calibri"/>
              </a:rPr>
              <a:t>at </a:t>
            </a:r>
            <a:r>
              <a:rPr sz="1400" spc="50" dirty="0">
                <a:solidFill>
                  <a:srgbClr val="7F7F7F"/>
                </a:solidFill>
                <a:latin typeface="Calibri"/>
                <a:cs typeface="Calibri"/>
              </a:rPr>
              <a:t>the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dealer </a:t>
            </a:r>
            <a:r>
              <a:rPr sz="1400" spc="60" dirty="0">
                <a:solidFill>
                  <a:srgbClr val="7F7F7F"/>
                </a:solidFill>
                <a:latin typeface="Calibri"/>
                <a:cs typeface="Calibri"/>
              </a:rPr>
              <a:t>location, </a:t>
            </a:r>
            <a:r>
              <a:rPr sz="1400" spc="50" dirty="0">
                <a:solidFill>
                  <a:srgbClr val="7F7F7F"/>
                </a:solidFill>
                <a:latin typeface="Calibri"/>
                <a:cs typeface="Calibri"/>
              </a:rPr>
              <a:t>faster </a:t>
            </a:r>
            <a:r>
              <a:rPr sz="1400" spc="60" dirty="0">
                <a:solidFill>
                  <a:srgbClr val="7F7F7F"/>
                </a:solidFill>
                <a:latin typeface="Calibri"/>
                <a:cs typeface="Calibri"/>
              </a:rPr>
              <a:t>return </a:t>
            </a:r>
            <a:r>
              <a:rPr sz="1400" spc="40" dirty="0">
                <a:solidFill>
                  <a:srgbClr val="7F7F7F"/>
                </a:solidFill>
                <a:latin typeface="Calibri"/>
                <a:cs typeface="Calibri"/>
              </a:rPr>
              <a:t>of </a:t>
            </a:r>
            <a:r>
              <a:rPr sz="1400" spc="50" dirty="0">
                <a:solidFill>
                  <a:srgbClr val="7F7F7F"/>
                </a:solidFill>
                <a:latin typeface="Calibri"/>
                <a:cs typeface="Calibri"/>
              </a:rPr>
              <a:t>the </a:t>
            </a:r>
            <a:r>
              <a:rPr sz="1400" spc="60" dirty="0">
                <a:solidFill>
                  <a:srgbClr val="7F7F7F"/>
                </a:solidFill>
                <a:latin typeface="Calibri"/>
                <a:cs typeface="Calibri"/>
              </a:rPr>
              <a:t>trucks </a:t>
            </a: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&amp;  </a:t>
            </a:r>
            <a:r>
              <a:rPr sz="1400" spc="60" dirty="0">
                <a:solidFill>
                  <a:srgbClr val="7F7F7F"/>
                </a:solidFill>
                <a:latin typeface="Calibri"/>
                <a:cs typeface="Calibri"/>
              </a:rPr>
              <a:t>availability </a:t>
            </a:r>
            <a:r>
              <a:rPr sz="1400" spc="40" dirty="0">
                <a:solidFill>
                  <a:srgbClr val="7F7F7F"/>
                </a:solidFill>
                <a:latin typeface="Calibri"/>
                <a:cs typeface="Calibri"/>
              </a:rPr>
              <a:t>of </a:t>
            </a:r>
            <a:r>
              <a:rPr sz="1400" spc="50" dirty="0">
                <a:solidFill>
                  <a:srgbClr val="7F7F7F"/>
                </a:solidFill>
                <a:latin typeface="Calibri"/>
                <a:cs typeface="Calibri"/>
              </a:rPr>
              <a:t>the </a:t>
            </a:r>
            <a:r>
              <a:rPr sz="1400" spc="60" dirty="0">
                <a:solidFill>
                  <a:srgbClr val="7F7F7F"/>
                </a:solidFill>
                <a:latin typeface="Calibri"/>
                <a:cs typeface="Calibri"/>
              </a:rPr>
              <a:t>trucks </a:t>
            </a:r>
            <a:r>
              <a:rPr sz="1400" spc="30" dirty="0">
                <a:solidFill>
                  <a:srgbClr val="7F7F7F"/>
                </a:solidFill>
                <a:latin typeface="Calibri"/>
                <a:cs typeface="Calibri"/>
              </a:rPr>
              <a:t>at </a:t>
            </a:r>
            <a:r>
              <a:rPr sz="1400" spc="50" dirty="0">
                <a:solidFill>
                  <a:srgbClr val="7F7F7F"/>
                </a:solidFill>
                <a:latin typeface="Calibri"/>
                <a:cs typeface="Calibri"/>
              </a:rPr>
              <a:t>the </a:t>
            </a:r>
            <a:r>
              <a:rPr sz="1400" spc="60" dirty="0">
                <a:solidFill>
                  <a:srgbClr val="7F7F7F"/>
                </a:solidFill>
                <a:latin typeface="Calibri"/>
                <a:cs typeface="Calibri"/>
              </a:rPr>
              <a:t>plant, </a:t>
            </a:r>
            <a:r>
              <a:rPr sz="1400" spc="50" dirty="0">
                <a:solidFill>
                  <a:srgbClr val="7F7F7F"/>
                </a:solidFill>
                <a:latin typeface="Calibri"/>
                <a:cs typeface="Calibri"/>
              </a:rPr>
              <a:t>the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production </a:t>
            </a:r>
            <a:r>
              <a:rPr sz="1400" spc="55" dirty="0">
                <a:solidFill>
                  <a:srgbClr val="7F7F7F"/>
                </a:solidFill>
                <a:latin typeface="Calibri"/>
                <a:cs typeface="Calibri"/>
              </a:rPr>
              <a:t>per </a:t>
            </a:r>
            <a:r>
              <a:rPr sz="1400" spc="40" dirty="0">
                <a:solidFill>
                  <a:srgbClr val="7F7F7F"/>
                </a:solidFill>
                <a:latin typeface="Calibri"/>
                <a:cs typeface="Calibri"/>
              </a:rPr>
              <a:t>day </a:t>
            </a:r>
            <a:r>
              <a:rPr sz="1400" spc="50" dirty="0">
                <a:solidFill>
                  <a:srgbClr val="7F7F7F"/>
                </a:solidFill>
                <a:latin typeface="Calibri"/>
                <a:cs typeface="Calibri"/>
              </a:rPr>
              <a:t>has </a:t>
            </a:r>
            <a:r>
              <a:rPr sz="1400" spc="60" dirty="0">
                <a:solidFill>
                  <a:srgbClr val="7F7F7F"/>
                </a:solidFill>
                <a:latin typeface="Calibri"/>
                <a:cs typeface="Calibri"/>
              </a:rPr>
              <a:t>been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increased </a:t>
            </a:r>
            <a:r>
              <a:rPr sz="1400" spc="30" dirty="0">
                <a:solidFill>
                  <a:srgbClr val="7F7F7F"/>
                </a:solidFill>
                <a:latin typeface="Calibri"/>
                <a:cs typeface="Calibri"/>
              </a:rPr>
              <a:t>to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10,000 ton/per  </a:t>
            </a:r>
            <a:r>
              <a:rPr sz="1400" spc="40" dirty="0">
                <a:solidFill>
                  <a:srgbClr val="7F7F7F"/>
                </a:solidFill>
                <a:latin typeface="Calibri"/>
                <a:cs typeface="Calibri"/>
              </a:rPr>
              <a:t>day </a:t>
            </a:r>
            <a:r>
              <a:rPr sz="1400" spc="60" dirty="0">
                <a:solidFill>
                  <a:srgbClr val="7F7F7F"/>
                </a:solidFill>
                <a:latin typeface="Calibri"/>
                <a:cs typeface="Calibri"/>
              </a:rPr>
              <a:t>catering </a:t>
            </a:r>
            <a:r>
              <a:rPr sz="1400" spc="70" dirty="0">
                <a:solidFill>
                  <a:srgbClr val="7F7F7F"/>
                </a:solidFill>
                <a:latin typeface="Calibri"/>
                <a:cs typeface="Calibri"/>
              </a:rPr>
              <a:t>280-300 </a:t>
            </a:r>
            <a:r>
              <a:rPr sz="1400" spc="60" dirty="0">
                <a:solidFill>
                  <a:srgbClr val="7F7F7F"/>
                </a:solidFill>
                <a:latin typeface="Calibri"/>
                <a:cs typeface="Calibri"/>
              </a:rPr>
              <a:t>trucks/</a:t>
            </a:r>
            <a:r>
              <a:rPr sz="1400" spc="9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00" spc="25" dirty="0">
                <a:solidFill>
                  <a:srgbClr val="7F7F7F"/>
                </a:solidFill>
                <a:latin typeface="Calibri"/>
                <a:cs typeface="Calibri"/>
              </a:rPr>
              <a:t>day.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231775">
              <a:lnSpc>
                <a:spcPct val="100000"/>
              </a:lnSpc>
            </a:pPr>
            <a:r>
              <a:rPr sz="1600" b="1" spc="45" dirty="0">
                <a:solidFill>
                  <a:srgbClr val="FFFFFF"/>
                </a:solidFill>
                <a:latin typeface="Calibri"/>
                <a:cs typeface="Calibri"/>
              </a:rPr>
              <a:t>Cost</a:t>
            </a:r>
            <a:r>
              <a:rPr sz="1600" b="1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65" dirty="0">
                <a:solidFill>
                  <a:srgbClr val="FFFFFF"/>
                </a:solidFill>
                <a:latin typeface="Calibri"/>
                <a:cs typeface="Calibri"/>
              </a:rPr>
              <a:t>Savings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L="12700" marR="5080">
              <a:lnSpc>
                <a:spcPts val="1490"/>
              </a:lnSpc>
            </a:pP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Identified </a:t>
            </a:r>
            <a:r>
              <a:rPr sz="1400" spc="50" dirty="0">
                <a:solidFill>
                  <a:srgbClr val="7F7F7F"/>
                </a:solidFill>
                <a:latin typeface="Calibri"/>
                <a:cs typeface="Calibri"/>
              </a:rPr>
              <a:t>and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corrected </a:t>
            </a:r>
            <a:r>
              <a:rPr sz="1400" spc="55" dirty="0">
                <a:solidFill>
                  <a:srgbClr val="7F7F7F"/>
                </a:solidFill>
                <a:latin typeface="Calibri"/>
                <a:cs typeface="Calibri"/>
              </a:rPr>
              <a:t>cases </a:t>
            </a:r>
            <a:r>
              <a:rPr sz="1400" spc="40" dirty="0">
                <a:solidFill>
                  <a:srgbClr val="7F7F7F"/>
                </a:solidFill>
                <a:latin typeface="Calibri"/>
                <a:cs typeface="Calibri"/>
              </a:rPr>
              <a:t>of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Deviations, Back-Loadings, </a:t>
            </a:r>
            <a:r>
              <a:rPr sz="1400" spc="60" dirty="0">
                <a:solidFill>
                  <a:srgbClr val="7F7F7F"/>
                </a:solidFill>
                <a:latin typeface="Calibri"/>
                <a:cs typeface="Calibri"/>
              </a:rPr>
              <a:t>Unwanted stoppages,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Suspicious Locations  helped </a:t>
            </a:r>
            <a:r>
              <a:rPr sz="1400" spc="50" dirty="0">
                <a:solidFill>
                  <a:srgbClr val="7F7F7F"/>
                </a:solidFill>
                <a:latin typeface="Calibri"/>
                <a:cs typeface="Calibri"/>
              </a:rPr>
              <a:t>our </a:t>
            </a:r>
            <a:r>
              <a:rPr sz="1400" spc="60" dirty="0">
                <a:solidFill>
                  <a:srgbClr val="7F7F7F"/>
                </a:solidFill>
                <a:latin typeface="Calibri"/>
                <a:cs typeface="Calibri"/>
              </a:rPr>
              <a:t>clients </a:t>
            </a:r>
            <a:r>
              <a:rPr sz="1400" spc="45" dirty="0">
                <a:solidFill>
                  <a:srgbClr val="7F7F7F"/>
                </a:solidFill>
                <a:latin typeface="Calibri"/>
                <a:cs typeface="Calibri"/>
              </a:rPr>
              <a:t>save </a:t>
            </a:r>
            <a:r>
              <a:rPr sz="1400" spc="40" dirty="0">
                <a:solidFill>
                  <a:srgbClr val="7F7F7F"/>
                </a:solidFill>
                <a:latin typeface="Calibri"/>
                <a:cs typeface="Calibri"/>
              </a:rPr>
              <a:t>up </a:t>
            </a:r>
            <a:r>
              <a:rPr sz="1400" spc="30" dirty="0">
                <a:solidFill>
                  <a:srgbClr val="7F7F7F"/>
                </a:solidFill>
                <a:latin typeface="Calibri"/>
                <a:cs typeface="Calibri"/>
              </a:rPr>
              <a:t>to </a:t>
            </a:r>
            <a:r>
              <a:rPr sz="1400" spc="55" dirty="0">
                <a:solidFill>
                  <a:srgbClr val="7F7F7F"/>
                </a:solidFill>
                <a:latin typeface="Calibri"/>
                <a:cs typeface="Calibri"/>
              </a:rPr>
              <a:t>15% </a:t>
            </a:r>
            <a:r>
              <a:rPr sz="1400" spc="40" dirty="0">
                <a:solidFill>
                  <a:srgbClr val="7F7F7F"/>
                </a:solidFill>
                <a:latin typeface="Calibri"/>
                <a:cs typeface="Calibri"/>
              </a:rPr>
              <a:t>of</a:t>
            </a:r>
            <a:r>
              <a:rPr sz="1400" spc="-6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00" spc="60" dirty="0">
                <a:solidFill>
                  <a:srgbClr val="7F7F7F"/>
                </a:solidFill>
                <a:latin typeface="Calibri"/>
                <a:cs typeface="Calibri"/>
              </a:rPr>
              <a:t>their </a:t>
            </a:r>
            <a:r>
              <a:rPr sz="1400" spc="75" dirty="0">
                <a:solidFill>
                  <a:srgbClr val="7F7F7F"/>
                </a:solidFill>
                <a:latin typeface="Calibri"/>
                <a:cs typeface="Calibri"/>
              </a:rPr>
              <a:t>expenditures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ts val="1585"/>
              </a:lnSpc>
              <a:spcBef>
                <a:spcPts val="1420"/>
              </a:spcBef>
            </a:pPr>
            <a:r>
              <a:rPr sz="1400" b="1" spc="65" dirty="0">
                <a:solidFill>
                  <a:schemeClr val="tx2"/>
                </a:solidFill>
                <a:latin typeface="Calibri"/>
                <a:cs typeface="Calibri"/>
              </a:rPr>
              <a:t>Explanation:</a:t>
            </a:r>
            <a:endParaRPr sz="1400" dirty="0">
              <a:solidFill>
                <a:schemeClr val="tx2"/>
              </a:solidFill>
              <a:latin typeface="Calibri"/>
              <a:cs typeface="Calibri"/>
            </a:endParaRPr>
          </a:p>
          <a:p>
            <a:pPr marL="263525" marR="318135" indent="-250825">
              <a:lnSpc>
                <a:spcPts val="1610"/>
              </a:lnSpc>
              <a:spcBef>
                <a:spcPts val="15"/>
              </a:spcBef>
              <a:buClr>
                <a:srgbClr val="7F7F7F"/>
              </a:buClr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dirty="0"/>
              <a:t>	</a:t>
            </a:r>
            <a:r>
              <a:rPr sz="1400" spc="50" dirty="0">
                <a:solidFill>
                  <a:srgbClr val="7F7F7F"/>
                </a:solidFill>
                <a:latin typeface="Calibri"/>
                <a:cs typeface="Calibri"/>
              </a:rPr>
              <a:t>Our </a:t>
            </a:r>
            <a:r>
              <a:rPr sz="1400" spc="60" dirty="0">
                <a:solidFill>
                  <a:srgbClr val="7F7F7F"/>
                </a:solidFill>
                <a:latin typeface="Calibri"/>
                <a:cs typeface="Calibri"/>
              </a:rPr>
              <a:t>client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identified </a:t>
            </a:r>
            <a:r>
              <a:rPr sz="1400" spc="55" dirty="0">
                <a:solidFill>
                  <a:srgbClr val="7F7F7F"/>
                </a:solidFill>
                <a:latin typeface="Calibri"/>
                <a:cs typeface="Calibri"/>
              </a:rPr>
              <a:t>cases </a:t>
            </a:r>
            <a:r>
              <a:rPr sz="1400" spc="40" dirty="0">
                <a:solidFill>
                  <a:srgbClr val="7F7F7F"/>
                </a:solidFill>
                <a:latin typeface="Calibri"/>
                <a:cs typeface="Calibri"/>
              </a:rPr>
              <a:t>of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mis-selling </a:t>
            </a:r>
            <a:r>
              <a:rPr sz="1400" spc="45" dirty="0">
                <a:solidFill>
                  <a:srgbClr val="7F7F7F"/>
                </a:solidFill>
                <a:latin typeface="Calibri"/>
                <a:cs typeface="Calibri"/>
              </a:rPr>
              <a:t>low </a:t>
            </a:r>
            <a:r>
              <a:rPr sz="1400" spc="60" dirty="0">
                <a:solidFill>
                  <a:srgbClr val="7F7F7F"/>
                </a:solidFill>
                <a:latin typeface="Calibri"/>
                <a:cs typeface="Calibri"/>
              </a:rPr>
              <a:t>quality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cement </a:t>
            </a:r>
            <a:r>
              <a:rPr sz="1400" spc="35" dirty="0">
                <a:solidFill>
                  <a:srgbClr val="7F7F7F"/>
                </a:solidFill>
                <a:latin typeface="Calibri"/>
                <a:cs typeface="Calibri"/>
              </a:rPr>
              <a:t>in </a:t>
            </a: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a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price-hiked </a:t>
            </a:r>
            <a:r>
              <a:rPr sz="1400" spc="50" dirty="0">
                <a:solidFill>
                  <a:srgbClr val="7F7F7F"/>
                </a:solidFill>
                <a:latin typeface="Calibri"/>
                <a:cs typeface="Calibri"/>
              </a:rPr>
              <a:t>zone and saved up-  </a:t>
            </a:r>
            <a:r>
              <a:rPr sz="1400" spc="30" dirty="0">
                <a:solidFill>
                  <a:srgbClr val="7F7F7F"/>
                </a:solidFill>
                <a:latin typeface="Calibri"/>
                <a:cs typeface="Calibri"/>
              </a:rPr>
              <a:t>to </a:t>
            </a:r>
            <a:r>
              <a:rPr sz="1400" spc="50" dirty="0">
                <a:solidFill>
                  <a:srgbClr val="7F7F7F"/>
                </a:solidFill>
                <a:latin typeface="Calibri"/>
                <a:cs typeface="Calibri"/>
              </a:rPr>
              <a:t>INR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40000 </a:t>
            </a: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-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50000 </a:t>
            </a:r>
            <a:r>
              <a:rPr sz="1400" spc="50" dirty="0">
                <a:solidFill>
                  <a:srgbClr val="7F7F7F"/>
                </a:solidFill>
                <a:latin typeface="Calibri"/>
                <a:cs typeface="Calibri"/>
              </a:rPr>
              <a:t>per case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accounting </a:t>
            </a:r>
            <a:r>
              <a:rPr sz="1400" spc="30" dirty="0">
                <a:solidFill>
                  <a:srgbClr val="7F7F7F"/>
                </a:solidFill>
                <a:latin typeface="Calibri"/>
                <a:cs typeface="Calibri"/>
              </a:rPr>
              <a:t>to</a:t>
            </a:r>
            <a:r>
              <a:rPr sz="1400" spc="-15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5-10% </a:t>
            </a:r>
            <a:r>
              <a:rPr sz="1400" spc="55" dirty="0">
                <a:solidFill>
                  <a:srgbClr val="7F7F7F"/>
                </a:solidFill>
                <a:latin typeface="Calibri"/>
                <a:cs typeface="Calibri"/>
              </a:rPr>
              <a:t>pilferage saving.</a:t>
            </a:r>
            <a:endParaRPr sz="1400" dirty="0">
              <a:latin typeface="Calibri"/>
              <a:cs typeface="Calibri"/>
            </a:endParaRPr>
          </a:p>
          <a:p>
            <a:pPr marL="298450" indent="-285750">
              <a:lnSpc>
                <a:spcPts val="1360"/>
              </a:lnSpc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Multiple</a:t>
            </a:r>
            <a:r>
              <a:rPr sz="1400" spc="16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00" spc="70" dirty="0">
                <a:solidFill>
                  <a:srgbClr val="7F7F7F"/>
                </a:solidFill>
                <a:latin typeface="Calibri"/>
                <a:cs typeface="Calibri"/>
              </a:rPr>
              <a:t>backloading,</a:t>
            </a:r>
            <a:r>
              <a:rPr sz="1400" spc="15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00" spc="55" dirty="0">
                <a:solidFill>
                  <a:srgbClr val="7F7F7F"/>
                </a:solidFill>
                <a:latin typeface="Calibri"/>
                <a:cs typeface="Calibri"/>
              </a:rPr>
              <a:t>forward</a:t>
            </a:r>
            <a:r>
              <a:rPr sz="1400" spc="16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loading,</a:t>
            </a:r>
            <a:r>
              <a:rPr sz="1400" spc="15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00" spc="45" dirty="0">
                <a:solidFill>
                  <a:srgbClr val="7F7F7F"/>
                </a:solidFill>
                <a:latin typeface="Calibri"/>
                <a:cs typeface="Calibri"/>
              </a:rPr>
              <a:t>off</a:t>
            </a:r>
            <a:r>
              <a:rPr sz="1400" spc="16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00" spc="55" dirty="0">
                <a:solidFill>
                  <a:srgbClr val="7F7F7F"/>
                </a:solidFill>
                <a:latin typeface="Calibri"/>
                <a:cs typeface="Calibri"/>
              </a:rPr>
              <a:t>route</a:t>
            </a:r>
            <a:r>
              <a:rPr sz="1400" spc="16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00" spc="55" dirty="0">
                <a:solidFill>
                  <a:srgbClr val="7F7F7F"/>
                </a:solidFill>
                <a:latin typeface="Calibri"/>
                <a:cs typeface="Calibri"/>
              </a:rPr>
              <a:t>cases</a:t>
            </a:r>
            <a:r>
              <a:rPr sz="1400" spc="15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00" spc="50" dirty="0">
                <a:solidFill>
                  <a:srgbClr val="7F7F7F"/>
                </a:solidFill>
                <a:latin typeface="Calibri"/>
                <a:cs typeface="Calibri"/>
              </a:rPr>
              <a:t>were</a:t>
            </a:r>
            <a:r>
              <a:rPr sz="1400" spc="17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identified</a:t>
            </a:r>
            <a:r>
              <a:rPr sz="1400" spc="16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00" spc="50" dirty="0">
                <a:solidFill>
                  <a:srgbClr val="7F7F7F"/>
                </a:solidFill>
                <a:latin typeface="Calibri"/>
                <a:cs typeface="Calibri"/>
              </a:rPr>
              <a:t>and</a:t>
            </a:r>
            <a:r>
              <a:rPr sz="1400" spc="17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00" spc="65" dirty="0">
                <a:solidFill>
                  <a:srgbClr val="7F7F7F"/>
                </a:solidFill>
                <a:latin typeface="Calibri"/>
                <a:cs typeface="Calibri"/>
              </a:rPr>
              <a:t>corrected,</a:t>
            </a:r>
            <a:r>
              <a:rPr sz="1400" spc="15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00" spc="55" dirty="0">
                <a:solidFill>
                  <a:srgbClr val="7F7F7F"/>
                </a:solidFill>
                <a:latin typeface="Calibri"/>
                <a:cs typeface="Calibri"/>
              </a:rPr>
              <a:t>saving</a:t>
            </a:r>
            <a:r>
              <a:rPr sz="1400" spc="15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00" spc="70" dirty="0">
                <a:solidFill>
                  <a:srgbClr val="7F7F7F"/>
                </a:solidFill>
                <a:latin typeface="Calibri"/>
                <a:cs typeface="Calibri"/>
              </a:rPr>
              <a:t>up-to</a:t>
            </a:r>
            <a:endParaRPr sz="1400" dirty="0">
              <a:latin typeface="Calibri"/>
              <a:cs typeface="Calibri"/>
            </a:endParaRPr>
          </a:p>
          <a:p>
            <a:pPr marL="297815">
              <a:lnSpc>
                <a:spcPts val="1595"/>
              </a:lnSpc>
            </a:pPr>
            <a:r>
              <a:rPr sz="1400" spc="55" dirty="0">
                <a:solidFill>
                  <a:srgbClr val="7F7F7F"/>
                </a:solidFill>
                <a:latin typeface="Calibri"/>
                <a:cs typeface="Calibri"/>
              </a:rPr>
              <a:t>25% </a:t>
            </a:r>
            <a:r>
              <a:rPr sz="1400" spc="35" dirty="0">
                <a:solidFill>
                  <a:srgbClr val="7F7F7F"/>
                </a:solidFill>
                <a:latin typeface="Calibri"/>
                <a:cs typeface="Calibri"/>
              </a:rPr>
              <a:t>in </a:t>
            </a:r>
            <a:r>
              <a:rPr sz="1400" spc="60" dirty="0">
                <a:solidFill>
                  <a:srgbClr val="7F7F7F"/>
                </a:solidFill>
                <a:latin typeface="Calibri"/>
                <a:cs typeface="Calibri"/>
              </a:rPr>
              <a:t>their freight</a:t>
            </a:r>
            <a:r>
              <a:rPr sz="1400" spc="120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00" spc="55" dirty="0">
                <a:solidFill>
                  <a:srgbClr val="7F7F7F"/>
                </a:solidFill>
                <a:latin typeface="Calibri"/>
                <a:cs typeface="Calibri"/>
              </a:rPr>
              <a:t>cost.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73499" y="276351"/>
            <a:ext cx="639318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08785" algn="l"/>
                <a:tab pos="2002155" algn="l"/>
              </a:tabLst>
            </a:pPr>
            <a:r>
              <a:rPr b="1" spc="-10" dirty="0">
                <a:solidFill>
                  <a:schemeClr val="tx2"/>
                </a:solidFill>
                <a:latin typeface="Calibri"/>
                <a:cs typeface="Calibri"/>
              </a:rPr>
              <a:t>Profitability	</a:t>
            </a:r>
            <a:r>
              <a:rPr b="1" dirty="0">
                <a:solidFill>
                  <a:schemeClr val="tx2"/>
                </a:solidFill>
                <a:latin typeface="Calibri"/>
                <a:cs typeface="Calibri"/>
              </a:rPr>
              <a:t>|	</a:t>
            </a:r>
            <a:r>
              <a:rPr spc="-5" dirty="0">
                <a:solidFill>
                  <a:schemeClr val="tx2"/>
                </a:solidFill>
              </a:rPr>
              <a:t>Increased </a:t>
            </a:r>
            <a:r>
              <a:rPr spc="-15" dirty="0">
                <a:solidFill>
                  <a:schemeClr val="tx2"/>
                </a:solidFill>
              </a:rPr>
              <a:t>Revenue </a:t>
            </a:r>
            <a:r>
              <a:rPr dirty="0">
                <a:solidFill>
                  <a:schemeClr val="tx2"/>
                </a:solidFill>
              </a:rPr>
              <a:t>&amp; </a:t>
            </a:r>
            <a:r>
              <a:rPr spc="-15" dirty="0">
                <a:solidFill>
                  <a:schemeClr val="tx2"/>
                </a:solidFill>
              </a:rPr>
              <a:t>Cost</a:t>
            </a:r>
            <a:r>
              <a:rPr spc="-40" dirty="0">
                <a:solidFill>
                  <a:schemeClr val="tx2"/>
                </a:solidFill>
              </a:rPr>
              <a:t> </a:t>
            </a:r>
            <a:r>
              <a:rPr spc="-10" dirty="0">
                <a:solidFill>
                  <a:schemeClr val="tx2"/>
                </a:solidFill>
              </a:rPr>
              <a:t>Savings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C0160A-6889-40F4-94AD-C0E140BFDA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20" y="-3171"/>
            <a:ext cx="1185904" cy="11859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C95F3E-8C1E-4B0A-BB93-8EFE3A27F18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46685" y="462343"/>
            <a:ext cx="1692910" cy="810260"/>
          </a:xfrm>
          <a:custGeom>
            <a:avLst/>
            <a:gdLst/>
            <a:ahLst/>
            <a:cxnLst/>
            <a:rect l="l" t="t" r="r" b="b"/>
            <a:pathLst>
              <a:path w="1692909" h="810260">
                <a:moveTo>
                  <a:pt x="0" y="0"/>
                </a:moveTo>
                <a:lnTo>
                  <a:pt x="1692640" y="0"/>
                </a:lnTo>
                <a:lnTo>
                  <a:pt x="1692640" y="810164"/>
                </a:lnTo>
                <a:lnTo>
                  <a:pt x="0" y="810164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7726" y="1667814"/>
            <a:ext cx="9016365" cy="744220"/>
          </a:xfrm>
          <a:custGeom>
            <a:avLst/>
            <a:gdLst/>
            <a:ahLst/>
            <a:cxnLst/>
            <a:rect l="l" t="t" r="r" b="b"/>
            <a:pathLst>
              <a:path w="9016365" h="744219">
                <a:moveTo>
                  <a:pt x="8643854" y="0"/>
                </a:moveTo>
                <a:lnTo>
                  <a:pt x="0" y="0"/>
                </a:lnTo>
                <a:lnTo>
                  <a:pt x="0" y="744016"/>
                </a:lnTo>
                <a:lnTo>
                  <a:pt x="8643854" y="744016"/>
                </a:lnTo>
                <a:lnTo>
                  <a:pt x="9015863" y="372008"/>
                </a:lnTo>
                <a:lnTo>
                  <a:pt x="8643854" y="0"/>
                </a:lnTo>
                <a:close/>
              </a:path>
            </a:pathLst>
          </a:custGeom>
          <a:solidFill>
            <a:srgbClr val="FFFFFF">
              <a:alpha val="897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7726" y="1667814"/>
            <a:ext cx="9016365" cy="744220"/>
          </a:xfrm>
          <a:custGeom>
            <a:avLst/>
            <a:gdLst/>
            <a:ahLst/>
            <a:cxnLst/>
            <a:rect l="l" t="t" r="r" b="b"/>
            <a:pathLst>
              <a:path w="9016365" h="744219">
                <a:moveTo>
                  <a:pt x="0" y="0"/>
                </a:moveTo>
                <a:lnTo>
                  <a:pt x="8643864" y="0"/>
                </a:lnTo>
                <a:lnTo>
                  <a:pt x="9015865" y="372014"/>
                </a:lnTo>
                <a:lnTo>
                  <a:pt x="8643864" y="744019"/>
                </a:lnTo>
                <a:lnTo>
                  <a:pt x="0" y="744019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08519" y="1308963"/>
            <a:ext cx="6311265" cy="871855"/>
          </a:xfrm>
          <a:custGeom>
            <a:avLst/>
            <a:gdLst/>
            <a:ahLst/>
            <a:cxnLst/>
            <a:rect l="l" t="t" r="r" b="b"/>
            <a:pathLst>
              <a:path w="6311265" h="871855">
                <a:moveTo>
                  <a:pt x="6165837" y="0"/>
                </a:moveTo>
                <a:lnTo>
                  <a:pt x="145263" y="0"/>
                </a:lnTo>
                <a:lnTo>
                  <a:pt x="99349" y="7405"/>
                </a:lnTo>
                <a:lnTo>
                  <a:pt x="59472" y="28027"/>
                </a:lnTo>
                <a:lnTo>
                  <a:pt x="28027" y="59472"/>
                </a:lnTo>
                <a:lnTo>
                  <a:pt x="7405" y="99348"/>
                </a:lnTo>
                <a:lnTo>
                  <a:pt x="0" y="145262"/>
                </a:lnTo>
                <a:lnTo>
                  <a:pt x="0" y="726300"/>
                </a:lnTo>
                <a:lnTo>
                  <a:pt x="7405" y="772214"/>
                </a:lnTo>
                <a:lnTo>
                  <a:pt x="28027" y="812090"/>
                </a:lnTo>
                <a:lnTo>
                  <a:pt x="59472" y="843535"/>
                </a:lnTo>
                <a:lnTo>
                  <a:pt x="99349" y="864157"/>
                </a:lnTo>
                <a:lnTo>
                  <a:pt x="145263" y="871562"/>
                </a:lnTo>
                <a:lnTo>
                  <a:pt x="6165837" y="871562"/>
                </a:lnTo>
                <a:lnTo>
                  <a:pt x="6211751" y="864157"/>
                </a:lnTo>
                <a:lnTo>
                  <a:pt x="6251627" y="843535"/>
                </a:lnTo>
                <a:lnTo>
                  <a:pt x="6283072" y="812090"/>
                </a:lnTo>
                <a:lnTo>
                  <a:pt x="6303694" y="772214"/>
                </a:lnTo>
                <a:lnTo>
                  <a:pt x="6311099" y="726300"/>
                </a:lnTo>
                <a:lnTo>
                  <a:pt x="6311099" y="145262"/>
                </a:lnTo>
                <a:lnTo>
                  <a:pt x="6303694" y="99348"/>
                </a:lnTo>
                <a:lnTo>
                  <a:pt x="6283072" y="59472"/>
                </a:lnTo>
                <a:lnTo>
                  <a:pt x="6251627" y="28027"/>
                </a:lnTo>
                <a:lnTo>
                  <a:pt x="6211751" y="7405"/>
                </a:lnTo>
                <a:lnTo>
                  <a:pt x="6165837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45532" y="1275308"/>
            <a:ext cx="6237605" cy="786765"/>
          </a:xfrm>
          <a:custGeom>
            <a:avLst/>
            <a:gdLst/>
            <a:ahLst/>
            <a:cxnLst/>
            <a:rect l="l" t="t" r="r" b="b"/>
            <a:pathLst>
              <a:path w="6237605" h="786764">
                <a:moveTo>
                  <a:pt x="0" y="0"/>
                </a:moveTo>
                <a:lnTo>
                  <a:pt x="5843843" y="0"/>
                </a:lnTo>
                <a:lnTo>
                  <a:pt x="6237083" y="393236"/>
                </a:lnTo>
                <a:lnTo>
                  <a:pt x="5843843" y="786473"/>
                </a:lnTo>
                <a:lnTo>
                  <a:pt x="0" y="786473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90052" y="1339596"/>
            <a:ext cx="4829175" cy="61976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>
              <a:lnSpc>
                <a:spcPts val="1490"/>
              </a:lnSpc>
              <a:spcBef>
                <a:spcPts val="305"/>
              </a:spcBef>
            </a:pPr>
            <a:r>
              <a:rPr sz="1400" spc="15" dirty="0">
                <a:solidFill>
                  <a:srgbClr val="3FA9B3"/>
                </a:solidFill>
                <a:latin typeface="Calibri"/>
                <a:cs typeface="Calibri"/>
              </a:rPr>
              <a:t>We </a:t>
            </a:r>
            <a:r>
              <a:rPr sz="1400" spc="65" dirty="0">
                <a:solidFill>
                  <a:srgbClr val="3FA9B3"/>
                </a:solidFill>
                <a:latin typeface="Calibri"/>
                <a:cs typeface="Calibri"/>
              </a:rPr>
              <a:t>managed </a:t>
            </a:r>
            <a:r>
              <a:rPr sz="1400" b="1" spc="50" dirty="0">
                <a:solidFill>
                  <a:srgbClr val="3FA9B3"/>
                </a:solidFill>
                <a:latin typeface="Calibri"/>
                <a:cs typeface="Calibri"/>
              </a:rPr>
              <a:t>KJS </a:t>
            </a:r>
            <a:r>
              <a:rPr sz="1400" b="1" spc="55" dirty="0">
                <a:solidFill>
                  <a:srgbClr val="3FA9B3"/>
                </a:solidFill>
                <a:latin typeface="Calibri"/>
                <a:cs typeface="Calibri"/>
              </a:rPr>
              <a:t>cement’s </a:t>
            </a:r>
            <a:r>
              <a:rPr sz="1400" b="1" spc="60" dirty="0">
                <a:solidFill>
                  <a:srgbClr val="3FA9B3"/>
                </a:solidFill>
                <a:latin typeface="Calibri"/>
                <a:cs typeface="Calibri"/>
              </a:rPr>
              <a:t>prime cement plant, </a:t>
            </a:r>
            <a:r>
              <a:rPr sz="1400" spc="50" dirty="0">
                <a:solidFill>
                  <a:srgbClr val="3FA9B3"/>
                </a:solidFill>
                <a:latin typeface="Calibri"/>
                <a:cs typeface="Calibri"/>
              </a:rPr>
              <a:t>and </a:t>
            </a:r>
            <a:r>
              <a:rPr sz="1400" spc="45" dirty="0">
                <a:solidFill>
                  <a:srgbClr val="3FA9B3"/>
                </a:solidFill>
                <a:latin typeface="Calibri"/>
                <a:cs typeface="Calibri"/>
              </a:rPr>
              <a:t>set </a:t>
            </a:r>
            <a:r>
              <a:rPr sz="1400" spc="40" dirty="0">
                <a:solidFill>
                  <a:srgbClr val="3FA9B3"/>
                </a:solidFill>
                <a:latin typeface="Calibri"/>
                <a:cs typeface="Calibri"/>
              </a:rPr>
              <a:t>up  </a:t>
            </a:r>
            <a:r>
              <a:rPr sz="1400" dirty="0">
                <a:solidFill>
                  <a:srgbClr val="3FA9B3"/>
                </a:solidFill>
                <a:latin typeface="Calibri"/>
                <a:cs typeface="Calibri"/>
              </a:rPr>
              <a:t>a </a:t>
            </a:r>
            <a:r>
              <a:rPr sz="1400" spc="60" dirty="0">
                <a:solidFill>
                  <a:srgbClr val="3FA9B3"/>
                </a:solidFill>
                <a:latin typeface="Calibri"/>
                <a:cs typeface="Calibri"/>
              </a:rPr>
              <a:t>logistic </a:t>
            </a:r>
            <a:r>
              <a:rPr sz="1400" spc="65" dirty="0">
                <a:solidFill>
                  <a:srgbClr val="3FA9B3"/>
                </a:solidFill>
                <a:latin typeface="Calibri"/>
                <a:cs typeface="Calibri"/>
              </a:rPr>
              <a:t>shipment </a:t>
            </a:r>
            <a:r>
              <a:rPr sz="1400" spc="60" dirty="0">
                <a:solidFill>
                  <a:srgbClr val="3FA9B3"/>
                </a:solidFill>
                <a:latin typeface="Calibri"/>
                <a:cs typeface="Calibri"/>
              </a:rPr>
              <a:t>control </a:t>
            </a:r>
            <a:r>
              <a:rPr sz="1400" spc="50" dirty="0">
                <a:solidFill>
                  <a:srgbClr val="3FA9B3"/>
                </a:solidFill>
                <a:latin typeface="Calibri"/>
                <a:cs typeface="Calibri"/>
              </a:rPr>
              <a:t>room </a:t>
            </a:r>
            <a:r>
              <a:rPr sz="1400" spc="30" dirty="0">
                <a:solidFill>
                  <a:srgbClr val="3FA9B3"/>
                </a:solidFill>
                <a:latin typeface="Calibri"/>
                <a:cs typeface="Calibri"/>
              </a:rPr>
              <a:t>to </a:t>
            </a:r>
            <a:r>
              <a:rPr sz="1400" spc="50" dirty="0">
                <a:solidFill>
                  <a:srgbClr val="3FA9B3"/>
                </a:solidFill>
                <a:latin typeface="Calibri"/>
                <a:cs typeface="Calibri"/>
              </a:rPr>
              <a:t>track and</a:t>
            </a:r>
            <a:r>
              <a:rPr sz="1400" spc="245" dirty="0">
                <a:solidFill>
                  <a:srgbClr val="3FA9B3"/>
                </a:solidFill>
                <a:latin typeface="Calibri"/>
                <a:cs typeface="Calibri"/>
              </a:rPr>
              <a:t> </a:t>
            </a:r>
            <a:r>
              <a:rPr sz="1400" spc="65" dirty="0">
                <a:solidFill>
                  <a:srgbClr val="3FA9B3"/>
                </a:solidFill>
                <a:latin typeface="Calibri"/>
                <a:cs typeface="Calibri"/>
              </a:rPr>
              <a:t>monitor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490"/>
              </a:lnSpc>
            </a:pPr>
            <a:r>
              <a:rPr sz="1400" spc="65" dirty="0">
                <a:solidFill>
                  <a:srgbClr val="3FA9B3"/>
                </a:solidFill>
                <a:latin typeface="Calibri"/>
                <a:cs typeface="Calibri"/>
              </a:rPr>
              <a:t>shipments </a:t>
            </a:r>
            <a:r>
              <a:rPr sz="1400" spc="35" dirty="0">
                <a:solidFill>
                  <a:srgbClr val="3FA9B3"/>
                </a:solidFill>
                <a:latin typeface="Calibri"/>
                <a:cs typeface="Calibri"/>
              </a:rPr>
              <a:t>in </a:t>
            </a:r>
            <a:r>
              <a:rPr sz="1400" b="1" spc="50" dirty="0">
                <a:solidFill>
                  <a:srgbClr val="3FA9B3"/>
                </a:solidFill>
                <a:latin typeface="Calibri"/>
                <a:cs typeface="Calibri"/>
              </a:rPr>
              <a:t>real </a:t>
            </a:r>
            <a:r>
              <a:rPr sz="1400" b="1" spc="55" dirty="0">
                <a:solidFill>
                  <a:srgbClr val="3FA9B3"/>
                </a:solidFill>
                <a:latin typeface="Calibri"/>
                <a:cs typeface="Calibri"/>
              </a:rPr>
              <a:t>time </a:t>
            </a:r>
            <a:r>
              <a:rPr sz="1400" b="1" spc="65" dirty="0">
                <a:solidFill>
                  <a:srgbClr val="3FA9B3"/>
                </a:solidFill>
                <a:latin typeface="Calibri"/>
                <a:cs typeface="Calibri"/>
              </a:rPr>
              <a:t>bringing </a:t>
            </a:r>
            <a:r>
              <a:rPr sz="1400" b="1" spc="60" dirty="0">
                <a:solidFill>
                  <a:srgbClr val="3FA9B3"/>
                </a:solidFill>
                <a:latin typeface="Calibri"/>
                <a:cs typeface="Calibri"/>
              </a:rPr>
              <a:t>down pilferages </a:t>
            </a:r>
            <a:r>
              <a:rPr sz="1400" b="1" spc="35" dirty="0">
                <a:solidFill>
                  <a:srgbClr val="3FA9B3"/>
                </a:solidFill>
                <a:latin typeface="Calibri"/>
                <a:cs typeface="Calibri"/>
              </a:rPr>
              <a:t>by</a:t>
            </a:r>
            <a:r>
              <a:rPr sz="1400" b="1" spc="135" dirty="0">
                <a:solidFill>
                  <a:srgbClr val="3FA9B3"/>
                </a:solidFill>
                <a:latin typeface="Calibri"/>
                <a:cs typeface="Calibri"/>
              </a:rPr>
              <a:t> </a:t>
            </a:r>
            <a:r>
              <a:rPr sz="1400" b="1" spc="60" dirty="0">
                <a:solidFill>
                  <a:srgbClr val="3FA9B3"/>
                </a:solidFill>
                <a:latin typeface="Calibri"/>
                <a:cs typeface="Calibri"/>
              </a:rPr>
              <a:t>10%.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7726" y="3212210"/>
            <a:ext cx="9016365" cy="744220"/>
          </a:xfrm>
          <a:custGeom>
            <a:avLst/>
            <a:gdLst/>
            <a:ahLst/>
            <a:cxnLst/>
            <a:rect l="l" t="t" r="r" b="b"/>
            <a:pathLst>
              <a:path w="9016365" h="744220">
                <a:moveTo>
                  <a:pt x="8643854" y="0"/>
                </a:moveTo>
                <a:lnTo>
                  <a:pt x="0" y="0"/>
                </a:lnTo>
                <a:lnTo>
                  <a:pt x="0" y="744016"/>
                </a:lnTo>
                <a:lnTo>
                  <a:pt x="8643854" y="744016"/>
                </a:lnTo>
                <a:lnTo>
                  <a:pt x="9015863" y="372008"/>
                </a:lnTo>
                <a:lnTo>
                  <a:pt x="8643854" y="0"/>
                </a:lnTo>
                <a:close/>
              </a:path>
            </a:pathLst>
          </a:custGeom>
          <a:solidFill>
            <a:srgbClr val="FFFFFF">
              <a:alpha val="897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7726" y="3212210"/>
            <a:ext cx="9016365" cy="744220"/>
          </a:xfrm>
          <a:custGeom>
            <a:avLst/>
            <a:gdLst/>
            <a:ahLst/>
            <a:cxnLst/>
            <a:rect l="l" t="t" r="r" b="b"/>
            <a:pathLst>
              <a:path w="9016365" h="744220">
                <a:moveTo>
                  <a:pt x="0" y="0"/>
                </a:moveTo>
                <a:lnTo>
                  <a:pt x="8643864" y="0"/>
                </a:lnTo>
                <a:lnTo>
                  <a:pt x="9015865" y="372014"/>
                </a:lnTo>
                <a:lnTo>
                  <a:pt x="8643864" y="744019"/>
                </a:lnTo>
                <a:lnTo>
                  <a:pt x="0" y="744019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08519" y="2776423"/>
            <a:ext cx="6311265" cy="871855"/>
          </a:xfrm>
          <a:custGeom>
            <a:avLst/>
            <a:gdLst/>
            <a:ahLst/>
            <a:cxnLst/>
            <a:rect l="l" t="t" r="r" b="b"/>
            <a:pathLst>
              <a:path w="6311265" h="871854">
                <a:moveTo>
                  <a:pt x="6165837" y="0"/>
                </a:moveTo>
                <a:lnTo>
                  <a:pt x="145263" y="0"/>
                </a:lnTo>
                <a:lnTo>
                  <a:pt x="99349" y="7405"/>
                </a:lnTo>
                <a:lnTo>
                  <a:pt x="59472" y="28027"/>
                </a:lnTo>
                <a:lnTo>
                  <a:pt x="28027" y="59472"/>
                </a:lnTo>
                <a:lnTo>
                  <a:pt x="7405" y="99348"/>
                </a:lnTo>
                <a:lnTo>
                  <a:pt x="0" y="145262"/>
                </a:lnTo>
                <a:lnTo>
                  <a:pt x="0" y="726300"/>
                </a:lnTo>
                <a:lnTo>
                  <a:pt x="7405" y="772214"/>
                </a:lnTo>
                <a:lnTo>
                  <a:pt x="28027" y="812090"/>
                </a:lnTo>
                <a:lnTo>
                  <a:pt x="59472" y="843535"/>
                </a:lnTo>
                <a:lnTo>
                  <a:pt x="99349" y="864157"/>
                </a:lnTo>
                <a:lnTo>
                  <a:pt x="145263" y="871562"/>
                </a:lnTo>
                <a:lnTo>
                  <a:pt x="6165837" y="871562"/>
                </a:lnTo>
                <a:lnTo>
                  <a:pt x="6211751" y="864157"/>
                </a:lnTo>
                <a:lnTo>
                  <a:pt x="6251627" y="843535"/>
                </a:lnTo>
                <a:lnTo>
                  <a:pt x="6283072" y="812090"/>
                </a:lnTo>
                <a:lnTo>
                  <a:pt x="6303694" y="772214"/>
                </a:lnTo>
                <a:lnTo>
                  <a:pt x="6311099" y="726300"/>
                </a:lnTo>
                <a:lnTo>
                  <a:pt x="6311099" y="145262"/>
                </a:lnTo>
                <a:lnTo>
                  <a:pt x="6303694" y="99348"/>
                </a:lnTo>
                <a:lnTo>
                  <a:pt x="6283072" y="59472"/>
                </a:lnTo>
                <a:lnTo>
                  <a:pt x="6251627" y="28027"/>
                </a:lnTo>
                <a:lnTo>
                  <a:pt x="6211751" y="7405"/>
                </a:lnTo>
                <a:lnTo>
                  <a:pt x="6165837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45532" y="2818968"/>
            <a:ext cx="6237605" cy="786765"/>
          </a:xfrm>
          <a:custGeom>
            <a:avLst/>
            <a:gdLst/>
            <a:ahLst/>
            <a:cxnLst/>
            <a:rect l="l" t="t" r="r" b="b"/>
            <a:pathLst>
              <a:path w="6237605" h="786764">
                <a:moveTo>
                  <a:pt x="0" y="0"/>
                </a:moveTo>
                <a:lnTo>
                  <a:pt x="5843843" y="0"/>
                </a:lnTo>
                <a:lnTo>
                  <a:pt x="6237083" y="393236"/>
                </a:lnTo>
                <a:lnTo>
                  <a:pt x="5843843" y="786473"/>
                </a:lnTo>
                <a:lnTo>
                  <a:pt x="0" y="786473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690052" y="2881884"/>
            <a:ext cx="4669155" cy="61976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ct val="89300"/>
              </a:lnSpc>
              <a:spcBef>
                <a:spcPts val="280"/>
              </a:spcBef>
            </a:pPr>
            <a:r>
              <a:rPr sz="1400" spc="60" dirty="0">
                <a:solidFill>
                  <a:srgbClr val="3FA9B3"/>
                </a:solidFill>
                <a:latin typeface="Calibri"/>
                <a:cs typeface="Calibri"/>
              </a:rPr>
              <a:t>LocoNav </a:t>
            </a:r>
            <a:r>
              <a:rPr sz="1400" spc="65" dirty="0">
                <a:solidFill>
                  <a:srgbClr val="3FA9B3"/>
                </a:solidFill>
                <a:latin typeface="Calibri"/>
                <a:cs typeface="Calibri"/>
              </a:rPr>
              <a:t>helped </a:t>
            </a:r>
            <a:r>
              <a:rPr sz="1400" spc="40" dirty="0">
                <a:solidFill>
                  <a:srgbClr val="3FA9B3"/>
                </a:solidFill>
                <a:latin typeface="Calibri"/>
                <a:cs typeface="Calibri"/>
              </a:rPr>
              <a:t>ITC </a:t>
            </a:r>
            <a:r>
              <a:rPr sz="1400" spc="35" dirty="0">
                <a:solidFill>
                  <a:srgbClr val="3FA9B3"/>
                </a:solidFill>
                <a:latin typeface="Calibri"/>
                <a:cs typeface="Calibri"/>
              </a:rPr>
              <a:t>in </a:t>
            </a:r>
            <a:r>
              <a:rPr sz="1400" spc="55" dirty="0">
                <a:solidFill>
                  <a:srgbClr val="3FA9B3"/>
                </a:solidFill>
                <a:latin typeface="Calibri"/>
                <a:cs typeface="Calibri"/>
              </a:rPr>
              <a:t>getting </a:t>
            </a:r>
            <a:r>
              <a:rPr sz="1400" dirty="0">
                <a:solidFill>
                  <a:srgbClr val="3FA9B3"/>
                </a:solidFill>
                <a:latin typeface="Calibri"/>
                <a:cs typeface="Calibri"/>
              </a:rPr>
              <a:t>a </a:t>
            </a:r>
            <a:r>
              <a:rPr sz="1400" b="1" spc="55" dirty="0">
                <a:solidFill>
                  <a:srgbClr val="3FA9B3"/>
                </a:solidFill>
                <a:latin typeface="Calibri"/>
                <a:cs typeface="Calibri"/>
              </a:rPr>
              <a:t>Hawk </a:t>
            </a:r>
            <a:r>
              <a:rPr sz="1400" b="1" spc="30" dirty="0">
                <a:solidFill>
                  <a:srgbClr val="3FA9B3"/>
                </a:solidFill>
                <a:latin typeface="Calibri"/>
                <a:cs typeface="Calibri"/>
              </a:rPr>
              <a:t>Eye </a:t>
            </a:r>
            <a:r>
              <a:rPr sz="1400" b="1" spc="55" dirty="0">
                <a:solidFill>
                  <a:srgbClr val="3FA9B3"/>
                </a:solidFill>
                <a:latin typeface="Calibri"/>
                <a:cs typeface="Calibri"/>
              </a:rPr>
              <a:t>view </a:t>
            </a:r>
            <a:r>
              <a:rPr sz="1400" spc="40" dirty="0">
                <a:solidFill>
                  <a:srgbClr val="3FA9B3"/>
                </a:solidFill>
                <a:latin typeface="Calibri"/>
                <a:cs typeface="Calibri"/>
              </a:rPr>
              <a:t>of </a:t>
            </a:r>
            <a:r>
              <a:rPr sz="1400" spc="45" dirty="0">
                <a:solidFill>
                  <a:srgbClr val="3FA9B3"/>
                </a:solidFill>
                <a:latin typeface="Calibri"/>
                <a:cs typeface="Calibri"/>
              </a:rPr>
              <a:t>all </a:t>
            </a:r>
            <a:r>
              <a:rPr sz="1400" spc="50" dirty="0">
                <a:solidFill>
                  <a:srgbClr val="3FA9B3"/>
                </a:solidFill>
                <a:latin typeface="Calibri"/>
                <a:cs typeface="Calibri"/>
              </a:rPr>
              <a:t>the  </a:t>
            </a:r>
            <a:r>
              <a:rPr sz="1400" spc="60" dirty="0">
                <a:solidFill>
                  <a:srgbClr val="3FA9B3"/>
                </a:solidFill>
                <a:latin typeface="Calibri"/>
                <a:cs typeface="Calibri"/>
              </a:rPr>
              <a:t>logistics </a:t>
            </a:r>
            <a:r>
              <a:rPr sz="1400" spc="65" dirty="0">
                <a:solidFill>
                  <a:srgbClr val="3FA9B3"/>
                </a:solidFill>
                <a:latin typeface="Calibri"/>
                <a:cs typeface="Calibri"/>
              </a:rPr>
              <a:t>operations </a:t>
            </a:r>
            <a:r>
              <a:rPr sz="1400" spc="55" dirty="0">
                <a:solidFill>
                  <a:srgbClr val="3FA9B3"/>
                </a:solidFill>
                <a:latin typeface="Calibri"/>
                <a:cs typeface="Calibri"/>
              </a:rPr>
              <a:t>going </a:t>
            </a:r>
            <a:r>
              <a:rPr sz="1400" spc="40" dirty="0">
                <a:solidFill>
                  <a:srgbClr val="3FA9B3"/>
                </a:solidFill>
                <a:latin typeface="Calibri"/>
                <a:cs typeface="Calibri"/>
              </a:rPr>
              <a:t>on </a:t>
            </a:r>
            <a:r>
              <a:rPr sz="1400" spc="30" dirty="0">
                <a:solidFill>
                  <a:srgbClr val="3FA9B3"/>
                </a:solidFill>
                <a:latin typeface="Calibri"/>
                <a:cs typeface="Calibri"/>
              </a:rPr>
              <a:t>at </a:t>
            </a:r>
            <a:r>
              <a:rPr sz="1400" spc="60" dirty="0">
                <a:solidFill>
                  <a:srgbClr val="3FA9B3"/>
                </a:solidFill>
                <a:latin typeface="Calibri"/>
                <a:cs typeface="Calibri"/>
              </a:rPr>
              <a:t>different </a:t>
            </a:r>
            <a:r>
              <a:rPr sz="1400" spc="55" dirty="0">
                <a:solidFill>
                  <a:srgbClr val="3FA9B3"/>
                </a:solidFill>
                <a:latin typeface="Calibri"/>
                <a:cs typeface="Calibri"/>
              </a:rPr>
              <a:t>sites such </a:t>
            </a:r>
            <a:r>
              <a:rPr sz="1400" spc="70" dirty="0">
                <a:solidFill>
                  <a:srgbClr val="3FA9B3"/>
                </a:solidFill>
                <a:latin typeface="Calibri"/>
                <a:cs typeface="Calibri"/>
              </a:rPr>
              <a:t>as  Manufacturing </a:t>
            </a:r>
            <a:r>
              <a:rPr sz="1400" spc="60" dirty="0">
                <a:solidFill>
                  <a:srgbClr val="3FA9B3"/>
                </a:solidFill>
                <a:latin typeface="Calibri"/>
                <a:cs typeface="Calibri"/>
              </a:rPr>
              <a:t>Unit, </a:t>
            </a:r>
            <a:r>
              <a:rPr sz="1400" spc="65" dirty="0">
                <a:solidFill>
                  <a:srgbClr val="3FA9B3"/>
                </a:solidFill>
                <a:latin typeface="Calibri"/>
                <a:cs typeface="Calibri"/>
              </a:rPr>
              <a:t>Warehouse, </a:t>
            </a:r>
            <a:r>
              <a:rPr sz="1400" spc="70" dirty="0">
                <a:solidFill>
                  <a:srgbClr val="3FA9B3"/>
                </a:solidFill>
                <a:latin typeface="Calibri"/>
                <a:cs typeface="Calibri"/>
              </a:rPr>
              <a:t>Distributor/CnF</a:t>
            </a:r>
            <a:r>
              <a:rPr sz="1400" spc="350" dirty="0">
                <a:solidFill>
                  <a:srgbClr val="3FA9B3"/>
                </a:solidFill>
                <a:latin typeface="Calibri"/>
                <a:cs typeface="Calibri"/>
              </a:rPr>
              <a:t> </a:t>
            </a:r>
            <a:r>
              <a:rPr sz="1400" spc="60" dirty="0">
                <a:solidFill>
                  <a:srgbClr val="3FA9B3"/>
                </a:solidFill>
                <a:latin typeface="Calibri"/>
                <a:cs typeface="Calibri"/>
              </a:rPr>
              <a:t>Agents.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57726" y="4641202"/>
            <a:ext cx="9016365" cy="744220"/>
          </a:xfrm>
          <a:custGeom>
            <a:avLst/>
            <a:gdLst/>
            <a:ahLst/>
            <a:cxnLst/>
            <a:rect l="l" t="t" r="r" b="b"/>
            <a:pathLst>
              <a:path w="9016365" h="744220">
                <a:moveTo>
                  <a:pt x="8643854" y="0"/>
                </a:moveTo>
                <a:lnTo>
                  <a:pt x="0" y="0"/>
                </a:lnTo>
                <a:lnTo>
                  <a:pt x="0" y="744016"/>
                </a:lnTo>
                <a:lnTo>
                  <a:pt x="8643854" y="744016"/>
                </a:lnTo>
                <a:lnTo>
                  <a:pt x="9015863" y="372008"/>
                </a:lnTo>
                <a:lnTo>
                  <a:pt x="8643854" y="0"/>
                </a:lnTo>
                <a:close/>
              </a:path>
            </a:pathLst>
          </a:custGeom>
          <a:solidFill>
            <a:srgbClr val="FFFFFF">
              <a:alpha val="897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57726" y="4641202"/>
            <a:ext cx="9016365" cy="744220"/>
          </a:xfrm>
          <a:custGeom>
            <a:avLst/>
            <a:gdLst/>
            <a:ahLst/>
            <a:cxnLst/>
            <a:rect l="l" t="t" r="r" b="b"/>
            <a:pathLst>
              <a:path w="9016365" h="744220">
                <a:moveTo>
                  <a:pt x="0" y="0"/>
                </a:moveTo>
                <a:lnTo>
                  <a:pt x="8643864" y="0"/>
                </a:lnTo>
                <a:lnTo>
                  <a:pt x="9015865" y="372015"/>
                </a:lnTo>
                <a:lnTo>
                  <a:pt x="8643864" y="744020"/>
                </a:lnTo>
                <a:lnTo>
                  <a:pt x="0" y="74402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08519" y="4243882"/>
            <a:ext cx="6311265" cy="871855"/>
          </a:xfrm>
          <a:custGeom>
            <a:avLst/>
            <a:gdLst/>
            <a:ahLst/>
            <a:cxnLst/>
            <a:rect l="l" t="t" r="r" b="b"/>
            <a:pathLst>
              <a:path w="6311265" h="871854">
                <a:moveTo>
                  <a:pt x="6165837" y="0"/>
                </a:moveTo>
                <a:lnTo>
                  <a:pt x="145263" y="0"/>
                </a:lnTo>
                <a:lnTo>
                  <a:pt x="99349" y="7405"/>
                </a:lnTo>
                <a:lnTo>
                  <a:pt x="59472" y="28027"/>
                </a:lnTo>
                <a:lnTo>
                  <a:pt x="28027" y="59472"/>
                </a:lnTo>
                <a:lnTo>
                  <a:pt x="7405" y="99348"/>
                </a:lnTo>
                <a:lnTo>
                  <a:pt x="0" y="145262"/>
                </a:lnTo>
                <a:lnTo>
                  <a:pt x="0" y="726300"/>
                </a:lnTo>
                <a:lnTo>
                  <a:pt x="7405" y="772214"/>
                </a:lnTo>
                <a:lnTo>
                  <a:pt x="28027" y="812090"/>
                </a:lnTo>
                <a:lnTo>
                  <a:pt x="59472" y="843535"/>
                </a:lnTo>
                <a:lnTo>
                  <a:pt x="99349" y="864157"/>
                </a:lnTo>
                <a:lnTo>
                  <a:pt x="145263" y="871562"/>
                </a:lnTo>
                <a:lnTo>
                  <a:pt x="6165837" y="871562"/>
                </a:lnTo>
                <a:lnTo>
                  <a:pt x="6211751" y="864157"/>
                </a:lnTo>
                <a:lnTo>
                  <a:pt x="6251627" y="843535"/>
                </a:lnTo>
                <a:lnTo>
                  <a:pt x="6283072" y="812090"/>
                </a:lnTo>
                <a:lnTo>
                  <a:pt x="6303694" y="772214"/>
                </a:lnTo>
                <a:lnTo>
                  <a:pt x="6311099" y="726300"/>
                </a:lnTo>
                <a:lnTo>
                  <a:pt x="6311099" y="145262"/>
                </a:lnTo>
                <a:lnTo>
                  <a:pt x="6303694" y="99348"/>
                </a:lnTo>
                <a:lnTo>
                  <a:pt x="6283072" y="59472"/>
                </a:lnTo>
                <a:lnTo>
                  <a:pt x="6251627" y="28027"/>
                </a:lnTo>
                <a:lnTo>
                  <a:pt x="6211751" y="7405"/>
                </a:lnTo>
                <a:lnTo>
                  <a:pt x="6165837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45532" y="4248581"/>
            <a:ext cx="6237605" cy="786765"/>
          </a:xfrm>
          <a:custGeom>
            <a:avLst/>
            <a:gdLst/>
            <a:ahLst/>
            <a:cxnLst/>
            <a:rect l="l" t="t" r="r" b="b"/>
            <a:pathLst>
              <a:path w="6237605" h="786764">
                <a:moveTo>
                  <a:pt x="0" y="0"/>
                </a:moveTo>
                <a:lnTo>
                  <a:pt x="5843843" y="0"/>
                </a:lnTo>
                <a:lnTo>
                  <a:pt x="6237083" y="393236"/>
                </a:lnTo>
                <a:lnTo>
                  <a:pt x="5843843" y="786473"/>
                </a:lnTo>
                <a:lnTo>
                  <a:pt x="0" y="786473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690052" y="4311396"/>
            <a:ext cx="479044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595"/>
              </a:lnSpc>
              <a:spcBef>
                <a:spcPts val="100"/>
              </a:spcBef>
            </a:pPr>
            <a:r>
              <a:rPr sz="1400" b="1" spc="65" dirty="0">
                <a:solidFill>
                  <a:srgbClr val="3FA9B3"/>
                </a:solidFill>
                <a:latin typeface="Calibri"/>
                <a:cs typeface="Calibri"/>
              </a:rPr>
              <a:t>Ambuja </a:t>
            </a:r>
            <a:r>
              <a:rPr sz="1400" b="1" spc="60" dirty="0">
                <a:solidFill>
                  <a:srgbClr val="3FA9B3"/>
                </a:solidFill>
                <a:latin typeface="Calibri"/>
                <a:cs typeface="Calibri"/>
              </a:rPr>
              <a:t>Cements improved </a:t>
            </a:r>
            <a:r>
              <a:rPr sz="1400" spc="40" dirty="0">
                <a:solidFill>
                  <a:srgbClr val="3FA9B3"/>
                </a:solidFill>
                <a:latin typeface="Calibri"/>
                <a:cs typeface="Calibri"/>
              </a:rPr>
              <a:t>on </a:t>
            </a:r>
            <a:r>
              <a:rPr sz="1400" b="1" spc="45" dirty="0">
                <a:solidFill>
                  <a:srgbClr val="3FA9B3"/>
                </a:solidFill>
                <a:latin typeface="Calibri"/>
                <a:cs typeface="Calibri"/>
              </a:rPr>
              <a:t>its </a:t>
            </a:r>
            <a:r>
              <a:rPr sz="1400" b="1" spc="65" dirty="0">
                <a:solidFill>
                  <a:srgbClr val="3FA9B3"/>
                </a:solidFill>
                <a:latin typeface="Calibri"/>
                <a:cs typeface="Calibri"/>
              </a:rPr>
              <a:t>in-plant </a:t>
            </a:r>
            <a:r>
              <a:rPr sz="1400" b="1" spc="-35" dirty="0">
                <a:solidFill>
                  <a:srgbClr val="3FA9B3"/>
                </a:solidFill>
                <a:latin typeface="Calibri"/>
                <a:cs typeface="Calibri"/>
              </a:rPr>
              <a:t>TAT, </a:t>
            </a:r>
            <a:r>
              <a:rPr sz="1400" dirty="0">
                <a:solidFill>
                  <a:srgbClr val="3FA9B3"/>
                </a:solidFill>
                <a:latin typeface="Calibri"/>
                <a:cs typeface="Calibri"/>
              </a:rPr>
              <a:t>a</a:t>
            </a:r>
            <a:r>
              <a:rPr sz="1400" spc="270" dirty="0">
                <a:solidFill>
                  <a:srgbClr val="3FA9B3"/>
                </a:solidFill>
                <a:latin typeface="Calibri"/>
                <a:cs typeface="Calibri"/>
              </a:rPr>
              <a:t> </a:t>
            </a:r>
            <a:r>
              <a:rPr sz="1400" b="1" spc="85" dirty="0">
                <a:solidFill>
                  <a:srgbClr val="3FA9B3"/>
                </a:solidFill>
                <a:latin typeface="Calibri"/>
                <a:cs typeface="Calibri"/>
              </a:rPr>
              <a:t>20%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ts val="1490"/>
              </a:lnSpc>
              <a:spcBef>
                <a:spcPts val="120"/>
              </a:spcBef>
            </a:pPr>
            <a:r>
              <a:rPr sz="1400" b="1" spc="65" dirty="0">
                <a:solidFill>
                  <a:srgbClr val="3FA9B3"/>
                </a:solidFill>
                <a:latin typeface="Calibri"/>
                <a:cs typeface="Calibri"/>
              </a:rPr>
              <a:t>reduction</a:t>
            </a:r>
            <a:r>
              <a:rPr sz="1400" spc="65" dirty="0">
                <a:solidFill>
                  <a:srgbClr val="3FA9B3"/>
                </a:solidFill>
                <a:latin typeface="Calibri"/>
                <a:cs typeface="Calibri"/>
              </a:rPr>
              <a:t>, </a:t>
            </a:r>
            <a:r>
              <a:rPr sz="1400" spc="35" dirty="0">
                <a:solidFill>
                  <a:srgbClr val="3FA9B3"/>
                </a:solidFill>
                <a:latin typeface="Calibri"/>
                <a:cs typeface="Calibri"/>
              </a:rPr>
              <a:t>by </a:t>
            </a:r>
            <a:r>
              <a:rPr sz="1400" spc="60" dirty="0">
                <a:solidFill>
                  <a:srgbClr val="3FA9B3"/>
                </a:solidFill>
                <a:latin typeface="Calibri"/>
                <a:cs typeface="Calibri"/>
              </a:rPr>
              <a:t>making </a:t>
            </a:r>
            <a:r>
              <a:rPr sz="1400" spc="45" dirty="0">
                <a:solidFill>
                  <a:srgbClr val="3FA9B3"/>
                </a:solidFill>
                <a:latin typeface="Calibri"/>
                <a:cs typeface="Calibri"/>
              </a:rPr>
              <a:t>data </a:t>
            </a:r>
            <a:r>
              <a:rPr sz="1400" spc="60" dirty="0">
                <a:solidFill>
                  <a:srgbClr val="3FA9B3"/>
                </a:solidFill>
                <a:latin typeface="Calibri"/>
                <a:cs typeface="Calibri"/>
              </a:rPr>
              <a:t>driven </a:t>
            </a:r>
            <a:r>
              <a:rPr sz="1400" spc="65" dirty="0">
                <a:solidFill>
                  <a:srgbClr val="3FA9B3"/>
                </a:solidFill>
                <a:latin typeface="Calibri"/>
                <a:cs typeface="Calibri"/>
              </a:rPr>
              <a:t>decisions </a:t>
            </a:r>
            <a:r>
              <a:rPr sz="1400" spc="40" dirty="0">
                <a:solidFill>
                  <a:srgbClr val="3FA9B3"/>
                </a:solidFill>
                <a:latin typeface="Calibri"/>
                <a:cs typeface="Calibri"/>
              </a:rPr>
              <a:t>on </a:t>
            </a:r>
            <a:r>
              <a:rPr sz="1400" spc="50" dirty="0">
                <a:solidFill>
                  <a:srgbClr val="3FA9B3"/>
                </a:solidFill>
                <a:latin typeface="Calibri"/>
                <a:cs typeface="Calibri"/>
              </a:rPr>
              <a:t>the </a:t>
            </a:r>
            <a:r>
              <a:rPr sz="1400" spc="55" dirty="0">
                <a:solidFill>
                  <a:srgbClr val="3FA9B3"/>
                </a:solidFill>
                <a:latin typeface="Calibri"/>
                <a:cs typeface="Calibri"/>
              </a:rPr>
              <a:t>basis </a:t>
            </a:r>
            <a:r>
              <a:rPr sz="1400" spc="40" dirty="0">
                <a:solidFill>
                  <a:srgbClr val="3FA9B3"/>
                </a:solidFill>
                <a:latin typeface="Calibri"/>
                <a:cs typeface="Calibri"/>
              </a:rPr>
              <a:t>of  </a:t>
            </a:r>
            <a:r>
              <a:rPr sz="1400" spc="65" dirty="0">
                <a:solidFill>
                  <a:srgbClr val="3FA9B3"/>
                </a:solidFill>
                <a:latin typeface="Calibri"/>
                <a:cs typeface="Calibri"/>
              </a:rPr>
              <a:t>analytics </a:t>
            </a:r>
            <a:r>
              <a:rPr sz="1400" spc="55" dirty="0">
                <a:solidFill>
                  <a:srgbClr val="3FA9B3"/>
                </a:solidFill>
                <a:latin typeface="Calibri"/>
                <a:cs typeface="Calibri"/>
              </a:rPr>
              <a:t>available </a:t>
            </a:r>
            <a:r>
              <a:rPr sz="1400" spc="40" dirty="0">
                <a:solidFill>
                  <a:srgbClr val="3FA9B3"/>
                </a:solidFill>
                <a:latin typeface="Calibri"/>
                <a:cs typeface="Calibri"/>
              </a:rPr>
              <a:t>on </a:t>
            </a:r>
            <a:r>
              <a:rPr sz="1400" spc="55" dirty="0">
                <a:solidFill>
                  <a:srgbClr val="3FA9B3"/>
                </a:solidFill>
                <a:latin typeface="Calibri"/>
                <a:cs typeface="Calibri"/>
              </a:rPr>
              <a:t>LocoNav’s</a:t>
            </a:r>
            <a:r>
              <a:rPr sz="1400" spc="100" dirty="0">
                <a:solidFill>
                  <a:srgbClr val="3FA9B3"/>
                </a:solidFill>
                <a:latin typeface="Calibri"/>
                <a:cs typeface="Calibri"/>
              </a:rPr>
              <a:t> </a:t>
            </a:r>
            <a:r>
              <a:rPr sz="1400" spc="65" dirty="0">
                <a:solidFill>
                  <a:srgbClr val="3FA9B3"/>
                </a:solidFill>
                <a:latin typeface="Calibri"/>
                <a:cs typeface="Calibri"/>
              </a:rPr>
              <a:t>platform.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982711" y="1313688"/>
            <a:ext cx="704088" cy="9448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860792" y="2782823"/>
            <a:ext cx="1008888" cy="10698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019288" y="4258055"/>
            <a:ext cx="707135" cy="9875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373499" y="276351"/>
            <a:ext cx="749871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34870" algn="l"/>
                <a:tab pos="2423795" algn="l"/>
              </a:tabLst>
            </a:pPr>
            <a:r>
              <a:rPr b="1" dirty="0">
                <a:solidFill>
                  <a:schemeClr val="tx2"/>
                </a:solidFill>
                <a:latin typeface="Calibri"/>
                <a:cs typeface="Calibri"/>
              </a:rPr>
              <a:t>Success </a:t>
            </a:r>
            <a:r>
              <a:rPr b="1" spc="-5" dirty="0">
                <a:solidFill>
                  <a:schemeClr val="tx2"/>
                </a:solidFill>
                <a:latin typeface="Calibri"/>
                <a:cs typeface="Calibri"/>
              </a:rPr>
              <a:t>Stories	</a:t>
            </a:r>
            <a:r>
              <a:rPr dirty="0">
                <a:solidFill>
                  <a:schemeClr val="tx2"/>
                </a:solidFill>
              </a:rPr>
              <a:t>|	</a:t>
            </a:r>
            <a:r>
              <a:rPr spc="-20" dirty="0">
                <a:solidFill>
                  <a:schemeClr val="tx2"/>
                </a:solidFill>
              </a:rPr>
              <a:t>Key </a:t>
            </a:r>
            <a:r>
              <a:rPr spc="-5" dirty="0">
                <a:solidFill>
                  <a:schemeClr val="tx2"/>
                </a:solidFill>
              </a:rPr>
              <a:t>Clients </a:t>
            </a:r>
            <a:r>
              <a:rPr dirty="0">
                <a:solidFill>
                  <a:schemeClr val="tx2"/>
                </a:solidFill>
              </a:rPr>
              <a:t>in </a:t>
            </a:r>
            <a:r>
              <a:rPr spc="-5" dirty="0">
                <a:solidFill>
                  <a:schemeClr val="tx2"/>
                </a:solidFill>
              </a:rPr>
              <a:t>Cement </a:t>
            </a:r>
            <a:r>
              <a:rPr dirty="0">
                <a:solidFill>
                  <a:schemeClr val="tx2"/>
                </a:solidFill>
              </a:rPr>
              <a:t>&amp;</a:t>
            </a:r>
            <a:r>
              <a:rPr spc="-60" dirty="0">
                <a:solidFill>
                  <a:schemeClr val="tx2"/>
                </a:solidFill>
              </a:rPr>
              <a:t> </a:t>
            </a:r>
            <a:r>
              <a:rPr spc="-5" dirty="0">
                <a:solidFill>
                  <a:schemeClr val="tx2"/>
                </a:solidFill>
              </a:rPr>
              <a:t>Manufacturing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3457F64-9D99-45D6-B484-266722A7BB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20" y="-3171"/>
            <a:ext cx="1185904" cy="118590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F495BE8-0DD4-40A1-8328-C1488B47FF8D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22270" y="2590291"/>
            <a:ext cx="10077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Thank</a:t>
            </a:r>
            <a:r>
              <a:rPr sz="1800" b="1" spc="-7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you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38EC73-68D2-4E5E-B9A8-5652566850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055" y="236350"/>
            <a:ext cx="2184174" cy="21841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21869A-D128-4304-A7CA-ABDF1A9C7225}"/>
              </a:ext>
            </a:extLst>
          </p:cNvPr>
          <p:cNvSpPr txBox="1"/>
          <p:nvPr/>
        </p:nvSpPr>
        <p:spPr>
          <a:xfrm>
            <a:off x="1371600" y="3019523"/>
            <a:ext cx="7848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Email: 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mo@tauholdingssa.co.za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dirty="0"/>
              <a:t>Web:   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www.tauholdingssa.co.za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dirty="0"/>
              <a:t>Phone: 087 700 7634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BCED35-083B-4313-872C-CC0901D71E16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Words>1550</Words>
  <Application>Microsoft Office PowerPoint</Application>
  <PresentationFormat>Widescreen</PresentationFormat>
  <Paragraphs>222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Century Gothic</vt:lpstr>
      <vt:lpstr>Times New Roman</vt:lpstr>
      <vt:lpstr>Wingdings</vt:lpstr>
      <vt:lpstr>Office Theme</vt:lpstr>
      <vt:lpstr>PowerPoint Presentation</vt:lpstr>
      <vt:lpstr>Prestigious Clientele</vt:lpstr>
      <vt:lpstr>Logistics in the Cement Industry</vt:lpstr>
      <vt:lpstr>Features of Product</vt:lpstr>
      <vt:lpstr>Optimization | Cost &amp; Operations</vt:lpstr>
      <vt:lpstr>Live Tracking</vt:lpstr>
      <vt:lpstr>Shipment Tracking</vt:lpstr>
      <vt:lpstr>Identify Theft/Pilferage</vt:lpstr>
      <vt:lpstr>Real Time Alerts</vt:lpstr>
      <vt:lpstr>Empty Hauls - Load Forecasting</vt:lpstr>
      <vt:lpstr>Reports and Analytics</vt:lpstr>
      <vt:lpstr>Driver Behavior Monitoring</vt:lpstr>
      <vt:lpstr>Reports | Increase Effectiveness &amp; Identify Inefficiencies</vt:lpstr>
      <vt:lpstr>Reports | Increase Effectiveness &amp; Identify Inefficiencies</vt:lpstr>
      <vt:lpstr>Reports | Increase Effectiveness &amp; Identify Inefficiencies</vt:lpstr>
      <vt:lpstr>Reports | Increase Effectiveness &amp; Identify Inefficiencies</vt:lpstr>
      <vt:lpstr>Reports | Increase Effectiveness &amp; Identify Inefficiencies</vt:lpstr>
      <vt:lpstr>Devices &amp; Specifications</vt:lpstr>
      <vt:lpstr>Implementation</vt:lpstr>
      <vt:lpstr>PowerPoint Presentation</vt:lpstr>
      <vt:lpstr>Profitability | Increased Revenue &amp; Cost Savings</vt:lpstr>
      <vt:lpstr>Success Stories | Key Clients in Cement &amp; Manufacturing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LocoNav_CEMENT_</dc:title>
  <cp:lastModifiedBy>Lenovo</cp:lastModifiedBy>
  <cp:revision>8</cp:revision>
  <dcterms:created xsi:type="dcterms:W3CDTF">2021-10-26T08:32:43Z</dcterms:created>
  <dcterms:modified xsi:type="dcterms:W3CDTF">2021-11-08T05:58:00Z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2020-03-18T00:00:00Z</vt:filetime>
  </property>
  <property fmtid="{D5CDD505-2E9C-101B-9397-08002B2CF9AE}" pid="3" name="Creator">
    <vt:lpwstr>PowerPoint</vt:lpwstr>
  </property>
  <property fmtid="{D5CDD505-2E9C-101B-9397-08002B2CF9AE}" pid="4" name="LastSaved">
    <vt:filetime>2021-10-26T00:00:00Z</vt:filetime>
  </property>
</Properties>
</file>